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Lst>
  <p:notesMasterIdLst>
    <p:notesMasterId r:id="rId45"/>
  </p:notesMasterIdLst>
  <p:handoutMasterIdLst>
    <p:handoutMasterId r:id="rId46"/>
  </p:handoutMasterIdLst>
  <p:sldIdLst>
    <p:sldId id="633" r:id="rId2"/>
    <p:sldId id="588" r:id="rId3"/>
    <p:sldId id="598" r:id="rId4"/>
    <p:sldId id="755" r:id="rId5"/>
    <p:sldId id="764" r:id="rId6"/>
    <p:sldId id="806" r:id="rId7"/>
    <p:sldId id="802" r:id="rId8"/>
    <p:sldId id="804" r:id="rId9"/>
    <p:sldId id="803" r:id="rId10"/>
    <p:sldId id="913" r:id="rId11"/>
    <p:sldId id="775" r:id="rId12"/>
    <p:sldId id="900" r:id="rId13"/>
    <p:sldId id="918" r:id="rId14"/>
    <p:sldId id="919" r:id="rId15"/>
    <p:sldId id="920" r:id="rId16"/>
    <p:sldId id="921" r:id="rId17"/>
    <p:sldId id="922" r:id="rId18"/>
    <p:sldId id="923" r:id="rId19"/>
    <p:sldId id="629" r:id="rId20"/>
    <p:sldId id="624" r:id="rId21"/>
    <p:sldId id="899" r:id="rId22"/>
    <p:sldId id="256" r:id="rId23"/>
    <p:sldId id="827" r:id="rId24"/>
    <p:sldId id="828" r:id="rId25"/>
    <p:sldId id="829" r:id="rId26"/>
    <p:sldId id="906" r:id="rId27"/>
    <p:sldId id="907" r:id="rId28"/>
    <p:sldId id="908" r:id="rId29"/>
    <p:sldId id="260" r:id="rId30"/>
    <p:sldId id="909" r:id="rId31"/>
    <p:sldId id="911" r:id="rId32"/>
    <p:sldId id="865" r:id="rId33"/>
    <p:sldId id="916" r:id="rId34"/>
    <p:sldId id="261" r:id="rId35"/>
    <p:sldId id="917" r:id="rId36"/>
    <p:sldId id="264" r:id="rId37"/>
    <p:sldId id="871" r:id="rId38"/>
    <p:sldId id="872" r:id="rId39"/>
    <p:sldId id="914" r:id="rId40"/>
    <p:sldId id="262" r:id="rId41"/>
    <p:sldId id="263" r:id="rId42"/>
    <p:sldId id="877" r:id="rId43"/>
    <p:sldId id="901" r:id="rId44"/>
  </p:sldIdLst>
  <p:sldSz cx="9144000" cy="6858000" type="screen4x3"/>
  <p:notesSz cx="10015538" cy="68818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30F6F21-6D1D-4165-B878-A444A8EC2A77}">
          <p14:sldIdLst>
            <p14:sldId id="633"/>
            <p14:sldId id="588"/>
            <p14:sldId id="598"/>
            <p14:sldId id="755"/>
            <p14:sldId id="764"/>
            <p14:sldId id="806"/>
            <p14:sldId id="802"/>
            <p14:sldId id="804"/>
            <p14:sldId id="803"/>
            <p14:sldId id="913"/>
            <p14:sldId id="775"/>
            <p14:sldId id="900"/>
            <p14:sldId id="918"/>
            <p14:sldId id="919"/>
            <p14:sldId id="920"/>
            <p14:sldId id="921"/>
            <p14:sldId id="922"/>
            <p14:sldId id="923"/>
            <p14:sldId id="629"/>
            <p14:sldId id="624"/>
            <p14:sldId id="899"/>
            <p14:sldId id="256"/>
            <p14:sldId id="827"/>
            <p14:sldId id="828"/>
            <p14:sldId id="829"/>
            <p14:sldId id="906"/>
            <p14:sldId id="907"/>
            <p14:sldId id="908"/>
            <p14:sldId id="260"/>
            <p14:sldId id="909"/>
            <p14:sldId id="911"/>
            <p14:sldId id="865"/>
            <p14:sldId id="916"/>
            <p14:sldId id="261"/>
            <p14:sldId id="917"/>
            <p14:sldId id="264"/>
            <p14:sldId id="871"/>
            <p14:sldId id="872"/>
            <p14:sldId id="914"/>
            <p14:sldId id="262"/>
            <p14:sldId id="263"/>
            <p14:sldId id="877"/>
            <p14:sldId id="9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8">
          <p15:clr>
            <a:srgbClr val="A4A3A4"/>
          </p15:clr>
        </p15:guide>
        <p15:guide id="2" pos="3224">
          <p15:clr>
            <a:srgbClr val="A4A3A4"/>
          </p15:clr>
        </p15:guide>
        <p15:guide id="3" orient="horz" pos="2168">
          <p15:clr>
            <a:srgbClr val="A4A3A4"/>
          </p15:clr>
        </p15:guide>
        <p15:guide id="4" pos="315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EDENHOFF" initials="W" lastIdx="0" clrIdx="0"/>
  <p:cmAuthor id="1" name="BASLE Yves" initials="BY" lastIdx="5" clrIdx="1">
    <p:extLst>
      <p:ext uri="{19B8F6BF-5375-455C-9EA6-DF929625EA0E}">
        <p15:presenceInfo xmlns:p15="http://schemas.microsoft.com/office/powerpoint/2012/main" userId="S-1-5-21-1525965511-1742230060-976960199-39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173874"/>
    <a:srgbClr val="183977"/>
    <a:srgbClr val="192E59"/>
    <a:srgbClr val="303030"/>
    <a:srgbClr val="DBDA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249" autoAdjust="0"/>
  </p:normalViewPr>
  <p:slideViewPr>
    <p:cSldViewPr snapToGrid="0" snapToObjects="1">
      <p:cViewPr varScale="1">
        <p:scale>
          <a:sx n="72" d="100"/>
          <a:sy n="72" d="100"/>
        </p:scale>
        <p:origin x="58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7" d="100"/>
          <a:sy n="57" d="100"/>
        </p:scale>
        <p:origin x="-2141" y="-86"/>
      </p:cViewPr>
      <p:guideLst>
        <p:guide orient="horz" pos="2238"/>
        <p:guide pos="3224"/>
        <p:guide orient="horz" pos="2168"/>
        <p:guide pos="315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9T18:42:23.801" idx="5">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4340066" cy="344091"/>
          </a:xfrm>
          <a:prstGeom prst="rect">
            <a:avLst/>
          </a:prstGeom>
        </p:spPr>
        <p:txBody>
          <a:bodyPr vert="horz" lIns="92370" tIns="46184" rIns="92370" bIns="46184" rtlCol="0"/>
          <a:lstStyle>
            <a:lvl1pPr algn="l">
              <a:defRPr sz="1200"/>
            </a:lvl1pPr>
          </a:lstStyle>
          <a:p>
            <a:endParaRPr lang="fr-FR"/>
          </a:p>
        </p:txBody>
      </p:sp>
      <p:sp>
        <p:nvSpPr>
          <p:cNvPr id="3" name="Espace réservé de la date 2"/>
          <p:cNvSpPr>
            <a:spLocks noGrp="1"/>
          </p:cNvSpPr>
          <p:nvPr>
            <p:ph type="dt" sz="quarter" idx="1"/>
          </p:nvPr>
        </p:nvSpPr>
        <p:spPr>
          <a:xfrm>
            <a:off x="5673157" y="1"/>
            <a:ext cx="4340066" cy="344091"/>
          </a:xfrm>
          <a:prstGeom prst="rect">
            <a:avLst/>
          </a:prstGeom>
        </p:spPr>
        <p:txBody>
          <a:bodyPr vert="horz" lIns="92370" tIns="46184" rIns="92370" bIns="46184" rtlCol="0"/>
          <a:lstStyle>
            <a:lvl1pPr algn="r">
              <a:defRPr sz="1200"/>
            </a:lvl1pPr>
          </a:lstStyle>
          <a:p>
            <a:fld id="{CC19D863-E5BD-3249-880E-D159F62F945F}" type="datetimeFigureOut">
              <a:rPr lang="fr-FR" smtClean="0"/>
              <a:pPr/>
              <a:t>15/09/2023</a:t>
            </a:fld>
            <a:endParaRPr lang="fr-FR"/>
          </a:p>
        </p:txBody>
      </p:sp>
      <p:sp>
        <p:nvSpPr>
          <p:cNvPr id="4" name="Espace réservé du pied de page 3"/>
          <p:cNvSpPr>
            <a:spLocks noGrp="1"/>
          </p:cNvSpPr>
          <p:nvPr>
            <p:ph type="ftr" sz="quarter" idx="2"/>
          </p:nvPr>
        </p:nvSpPr>
        <p:spPr>
          <a:xfrm>
            <a:off x="3" y="6536528"/>
            <a:ext cx="4340066" cy="344091"/>
          </a:xfrm>
          <a:prstGeom prst="rect">
            <a:avLst/>
          </a:prstGeom>
        </p:spPr>
        <p:txBody>
          <a:bodyPr vert="horz" lIns="92370" tIns="46184" rIns="92370" bIns="4618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73157" y="6536528"/>
            <a:ext cx="4340066" cy="344091"/>
          </a:xfrm>
          <a:prstGeom prst="rect">
            <a:avLst/>
          </a:prstGeom>
        </p:spPr>
        <p:txBody>
          <a:bodyPr vert="horz" lIns="92370" tIns="46184" rIns="92370" bIns="46184" rtlCol="0" anchor="b"/>
          <a:lstStyle>
            <a:lvl1pPr algn="r">
              <a:defRPr sz="1200"/>
            </a:lvl1pPr>
          </a:lstStyle>
          <a:p>
            <a:fld id="{DCD7E8AD-85B4-6C44-B796-B48BB4E7277F}" type="slidenum">
              <a:rPr lang="fr-FR" smtClean="0"/>
              <a:pPr/>
              <a:t>‹N°›</a:t>
            </a:fld>
            <a:endParaRPr lang="fr-FR"/>
          </a:p>
        </p:txBody>
      </p:sp>
    </p:spTree>
    <p:extLst>
      <p:ext uri="{BB962C8B-B14F-4D97-AF65-F5344CB8AC3E}">
        <p14:creationId xmlns:p14="http://schemas.microsoft.com/office/powerpoint/2010/main" val="3272298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4340066" cy="344091"/>
          </a:xfrm>
          <a:prstGeom prst="rect">
            <a:avLst/>
          </a:prstGeom>
        </p:spPr>
        <p:txBody>
          <a:bodyPr vert="horz" lIns="92370" tIns="46184" rIns="92370" bIns="46184" rtlCol="0"/>
          <a:lstStyle>
            <a:lvl1pPr algn="l">
              <a:defRPr sz="1200"/>
            </a:lvl1pPr>
          </a:lstStyle>
          <a:p>
            <a:endParaRPr lang="fr-FR"/>
          </a:p>
        </p:txBody>
      </p:sp>
      <p:sp>
        <p:nvSpPr>
          <p:cNvPr id="3" name="Espace réservé de la date 2"/>
          <p:cNvSpPr>
            <a:spLocks noGrp="1"/>
          </p:cNvSpPr>
          <p:nvPr>
            <p:ph type="dt" idx="1"/>
          </p:nvPr>
        </p:nvSpPr>
        <p:spPr>
          <a:xfrm>
            <a:off x="5673157" y="1"/>
            <a:ext cx="4340066" cy="344091"/>
          </a:xfrm>
          <a:prstGeom prst="rect">
            <a:avLst/>
          </a:prstGeom>
        </p:spPr>
        <p:txBody>
          <a:bodyPr vert="horz" lIns="92370" tIns="46184" rIns="92370" bIns="46184" rtlCol="0"/>
          <a:lstStyle>
            <a:lvl1pPr algn="r">
              <a:defRPr sz="1200"/>
            </a:lvl1pPr>
          </a:lstStyle>
          <a:p>
            <a:fld id="{45E43689-2B0D-B243-8CD8-CE89A8C245B5}" type="datetimeFigureOut">
              <a:rPr lang="fr-FR" smtClean="0"/>
              <a:pPr/>
              <a:t>15/09/2023</a:t>
            </a:fld>
            <a:endParaRPr lang="fr-FR"/>
          </a:p>
        </p:txBody>
      </p:sp>
      <p:sp>
        <p:nvSpPr>
          <p:cNvPr id="4" name="Espace réservé de l'image des diapositives 3"/>
          <p:cNvSpPr>
            <a:spLocks noGrp="1" noRot="1" noChangeAspect="1"/>
          </p:cNvSpPr>
          <p:nvPr>
            <p:ph type="sldImg" idx="2"/>
          </p:nvPr>
        </p:nvSpPr>
        <p:spPr>
          <a:xfrm>
            <a:off x="3286125" y="515938"/>
            <a:ext cx="3443288" cy="2581275"/>
          </a:xfrm>
          <a:prstGeom prst="rect">
            <a:avLst/>
          </a:prstGeom>
          <a:noFill/>
          <a:ln w="12700">
            <a:solidFill>
              <a:prstClr val="black"/>
            </a:solidFill>
          </a:ln>
        </p:spPr>
        <p:txBody>
          <a:bodyPr vert="horz" lIns="92370" tIns="46184" rIns="92370" bIns="46184" rtlCol="0" anchor="ctr"/>
          <a:lstStyle/>
          <a:p>
            <a:endParaRPr lang="fr-FR"/>
          </a:p>
        </p:txBody>
      </p:sp>
      <p:sp>
        <p:nvSpPr>
          <p:cNvPr id="5" name="Espace réservé des commentaires 4"/>
          <p:cNvSpPr>
            <a:spLocks noGrp="1"/>
          </p:cNvSpPr>
          <p:nvPr>
            <p:ph type="body" sz="quarter" idx="3"/>
          </p:nvPr>
        </p:nvSpPr>
        <p:spPr>
          <a:xfrm>
            <a:off x="1001554" y="3268862"/>
            <a:ext cx="8012430" cy="3096816"/>
          </a:xfrm>
          <a:prstGeom prst="rect">
            <a:avLst/>
          </a:prstGeom>
        </p:spPr>
        <p:txBody>
          <a:bodyPr vert="horz" lIns="92370" tIns="46184" rIns="92370" bIns="4618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3" y="6536528"/>
            <a:ext cx="4340066" cy="344091"/>
          </a:xfrm>
          <a:prstGeom prst="rect">
            <a:avLst/>
          </a:prstGeom>
        </p:spPr>
        <p:txBody>
          <a:bodyPr vert="horz" lIns="92370" tIns="46184" rIns="92370" bIns="4618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73157" y="6536528"/>
            <a:ext cx="4340066" cy="344091"/>
          </a:xfrm>
          <a:prstGeom prst="rect">
            <a:avLst/>
          </a:prstGeom>
        </p:spPr>
        <p:txBody>
          <a:bodyPr vert="horz" lIns="92370" tIns="46184" rIns="92370" bIns="46184" rtlCol="0" anchor="b"/>
          <a:lstStyle>
            <a:lvl1pPr algn="r">
              <a:defRPr sz="1200"/>
            </a:lvl1pPr>
          </a:lstStyle>
          <a:p>
            <a:fld id="{232C9244-FF5F-4C46-A78D-491D8159C3BF}" type="slidenum">
              <a:rPr lang="fr-FR" smtClean="0"/>
              <a:pPr/>
              <a:t>‹N°›</a:t>
            </a:fld>
            <a:endParaRPr lang="fr-FR"/>
          </a:p>
        </p:txBody>
      </p:sp>
    </p:spTree>
    <p:extLst>
      <p:ext uri="{BB962C8B-B14F-4D97-AF65-F5344CB8AC3E}">
        <p14:creationId xmlns:p14="http://schemas.microsoft.com/office/powerpoint/2010/main" val="31348640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3287713" y="515938"/>
            <a:ext cx="3435350" cy="2576512"/>
          </a:xfrm>
          <a:prstGeom prst="rect">
            <a:avLst/>
          </a:prstGeom>
        </p:spPr>
      </p:sp>
      <p:sp>
        <p:nvSpPr>
          <p:cNvPr id="352" name="PlaceHolder 2"/>
          <p:cNvSpPr>
            <a:spLocks noGrp="1"/>
          </p:cNvSpPr>
          <p:nvPr>
            <p:ph type="body"/>
          </p:nvPr>
        </p:nvSpPr>
        <p:spPr>
          <a:xfrm>
            <a:off x="1001572" y="3268716"/>
            <a:ext cx="8007645" cy="3091906"/>
          </a:xfrm>
          <a:prstGeom prst="rect">
            <a:avLst/>
          </a:prstGeom>
        </p:spPr>
        <p:txBody>
          <a:bodyPr lIns="92266" tIns="46308" rIns="92266" bIns="46308"/>
          <a:lstStyle/>
          <a:p>
            <a:endParaRPr lang="fr-FR" sz="1900" spc="-1" dirty="0">
              <a:latin typeface="Arial"/>
            </a:endParaRPr>
          </a:p>
        </p:txBody>
      </p:sp>
      <p:sp>
        <p:nvSpPr>
          <p:cNvPr id="353" name="CustomShape 3"/>
          <p:cNvSpPr/>
          <p:nvPr/>
        </p:nvSpPr>
        <p:spPr>
          <a:xfrm>
            <a:off x="5672992" y="6536385"/>
            <a:ext cx="4334979" cy="339322"/>
          </a:xfrm>
          <a:prstGeom prst="rect">
            <a:avLst/>
          </a:prstGeom>
          <a:noFill/>
          <a:ln>
            <a:noFill/>
          </a:ln>
        </p:spPr>
        <p:style>
          <a:lnRef idx="0">
            <a:scrgbClr r="0" g="0" b="0"/>
          </a:lnRef>
          <a:fillRef idx="0">
            <a:scrgbClr r="0" g="0" b="0"/>
          </a:fillRef>
          <a:effectRef idx="0">
            <a:scrgbClr r="0" g="0" b="0"/>
          </a:effectRef>
          <a:fontRef idx="minor"/>
        </p:style>
        <p:txBody>
          <a:bodyPr lIns="92266" tIns="46308" rIns="92266" bIns="46308" anchor="b"/>
          <a:lstStyle/>
          <a:p>
            <a:pPr algn="r">
              <a:lnSpc>
                <a:spcPct val="100000"/>
              </a:lnSpc>
            </a:pPr>
            <a:fld id="{6DCD9570-D836-44E9-A349-2AAB4C54A2B0}" type="slidenum">
              <a:rPr lang="fr-FR" sz="1200" spc="-1">
                <a:solidFill>
                  <a:srgbClr val="000000"/>
                </a:solidFill>
              </a:rPr>
              <a:pPr algn="r">
                <a:lnSpc>
                  <a:spcPct val="100000"/>
                </a:lnSpc>
              </a:pPr>
              <a:t>2</a:t>
            </a:fld>
            <a:endParaRPr lang="fr-FR" sz="1200"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699CB88-5E1A-4FAC-892A-60949ACB1F6F}" type="datetimeFigureOut">
              <a:rPr lang="en-US" smtClean="0"/>
              <a:pPr/>
              <a:t>9/15/2023</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10CDE9C2-58E9-C046-B084-B0FFF2B2FD86}"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3D7678C-9FB1-034C-93E8-33917E37464F}" type="datetimeFigureOut">
              <a:rPr lang="fr-FR" smtClean="0"/>
              <a:pPr/>
              <a:t>15/09/2023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18E666-46A2-DB45-9738-A360333B46E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9CB88-5E1A-4FAC-892A-60949ACB1F6F}" type="datetimeFigureOut">
              <a:rPr lang="en-US" smtClean="0"/>
              <a:pPr/>
              <a:t>9/15/2023</a:t>
            </a:fld>
            <a:endParaRPr lang="en-US"/>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DE9C2-58E9-C046-B084-B0FFF2B2FD86}"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F9D29D-5078-48E4-9085-60295568E09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0242987" cy="6858000"/>
          </a:xfrm>
          <a:prstGeom prst="rect">
            <a:avLst/>
          </a:prstGeom>
        </p:spPr>
      </p:pic>
      <p:sp>
        <p:nvSpPr>
          <p:cNvPr id="11" name="Titre 10">
            <a:extLst>
              <a:ext uri="{FF2B5EF4-FFF2-40B4-BE49-F238E27FC236}">
                <a16:creationId xmlns:a16="http://schemas.microsoft.com/office/drawing/2014/main" id="{9284DA32-25DC-564C-B271-F8CB0A6D1953}"/>
              </a:ext>
            </a:extLst>
          </p:cNvPr>
          <p:cNvSpPr>
            <a:spLocks noGrp="1"/>
          </p:cNvSpPr>
          <p:nvPr>
            <p:ph type="ctrTitle"/>
          </p:nvPr>
        </p:nvSpPr>
        <p:spPr>
          <a:xfrm>
            <a:off x="1167618" y="2130427"/>
            <a:ext cx="7290582" cy="1045356"/>
          </a:xfrm>
        </p:spPr>
        <p:txBody>
          <a:bodyPr>
            <a:noAutofit/>
          </a:bodyPr>
          <a:lstStyle/>
          <a:p>
            <a:br>
              <a:rPr lang="fr-FR" b="1" dirty="0"/>
            </a:br>
            <a:br>
              <a:rPr lang="fr-FR" b="1" dirty="0">
                <a:solidFill>
                  <a:schemeClr val="bg1">
                    <a:lumMod val="95000"/>
                  </a:schemeClr>
                </a:solidFill>
              </a:rPr>
            </a:br>
            <a:br>
              <a:rPr lang="fr-FR" b="1" dirty="0">
                <a:solidFill>
                  <a:schemeClr val="bg1">
                    <a:lumMod val="95000"/>
                  </a:schemeClr>
                </a:solidFill>
              </a:rPr>
            </a:br>
            <a:r>
              <a:rPr lang="fr-FR" b="1" dirty="0">
                <a:solidFill>
                  <a:schemeClr val="bg1">
                    <a:lumMod val="95000"/>
                  </a:schemeClr>
                </a:solidFill>
              </a:rPr>
              <a:t>Assemblée Générale</a:t>
            </a:r>
            <a:br>
              <a:rPr lang="fr-FR" b="1" dirty="0">
                <a:solidFill>
                  <a:schemeClr val="bg1">
                    <a:lumMod val="95000"/>
                  </a:schemeClr>
                </a:solidFill>
              </a:rPr>
            </a:br>
            <a:br>
              <a:rPr lang="fr-FR" b="1" dirty="0">
                <a:solidFill>
                  <a:schemeClr val="bg1">
                    <a:lumMod val="95000"/>
                  </a:schemeClr>
                </a:solidFill>
              </a:rPr>
            </a:br>
            <a:r>
              <a:rPr lang="fr-FR" sz="4000" b="1" dirty="0">
                <a:solidFill>
                  <a:schemeClr val="bg1">
                    <a:lumMod val="95000"/>
                  </a:schemeClr>
                </a:solidFill>
              </a:rPr>
              <a:t>1</a:t>
            </a:r>
            <a:r>
              <a:rPr lang="fr-FR" sz="4000" b="1" baseline="30000" dirty="0">
                <a:solidFill>
                  <a:schemeClr val="bg1">
                    <a:lumMod val="95000"/>
                  </a:schemeClr>
                </a:solidFill>
              </a:rPr>
              <a:t>er</a:t>
            </a:r>
            <a:r>
              <a:rPr lang="fr-FR" sz="4000" b="1" dirty="0">
                <a:solidFill>
                  <a:schemeClr val="bg1">
                    <a:lumMod val="95000"/>
                  </a:schemeClr>
                </a:solidFill>
              </a:rPr>
              <a:t> JUILLET 2022 au 31 AOÛT 2023</a:t>
            </a:r>
          </a:p>
        </p:txBody>
      </p:sp>
      <p:sp>
        <p:nvSpPr>
          <p:cNvPr id="15" name="Sous-titre 14">
            <a:extLst>
              <a:ext uri="{FF2B5EF4-FFF2-40B4-BE49-F238E27FC236}">
                <a16:creationId xmlns:a16="http://schemas.microsoft.com/office/drawing/2014/main" id="{68DE345E-F4B3-A400-9B6E-135D62072A53}"/>
              </a:ext>
            </a:extLst>
          </p:cNvPr>
          <p:cNvSpPr>
            <a:spLocks noGrp="1"/>
          </p:cNvSpPr>
          <p:nvPr>
            <p:ph type="subTitle" idx="1"/>
          </p:nvPr>
        </p:nvSpPr>
        <p:spPr>
          <a:xfrm>
            <a:off x="1062112" y="5542670"/>
            <a:ext cx="7772399" cy="604911"/>
          </a:xfrm>
        </p:spPr>
        <p:txBody>
          <a:bodyPr>
            <a:normAutofit fontScale="92500" lnSpcReduction="20000"/>
          </a:bodyPr>
          <a:lstStyle/>
          <a:p>
            <a:r>
              <a:rPr lang="fr-FR" sz="4400" b="1" dirty="0">
                <a:solidFill>
                  <a:schemeClr val="bg1"/>
                </a:solidFill>
              </a:rPr>
              <a:t>PLEUDIHEN</a:t>
            </a:r>
            <a:r>
              <a:rPr lang="fr-FR" b="1" dirty="0">
                <a:solidFill>
                  <a:schemeClr val="bg1"/>
                </a:solidFill>
              </a:rPr>
              <a:t> le 16 SEPTEMBRE 2023</a:t>
            </a:r>
          </a:p>
          <a:p>
            <a:endParaRPr lang="fr-FR" b="1" dirty="0">
              <a:solidFill>
                <a:schemeClr val="bg1"/>
              </a:solidFill>
            </a:endParaRPr>
          </a:p>
        </p:txBody>
      </p:sp>
      <p:pic>
        <p:nvPicPr>
          <p:cNvPr id="2" name="Image 1">
            <a:extLst>
              <a:ext uri="{FF2B5EF4-FFF2-40B4-BE49-F238E27FC236}">
                <a16:creationId xmlns:a16="http://schemas.microsoft.com/office/drawing/2014/main" id="{2B634B36-040E-1CE7-BE19-D239070EED11}"/>
              </a:ext>
            </a:extLst>
          </p:cNvPr>
          <p:cNvPicPr>
            <a:picLocks noChangeAspect="1"/>
          </p:cNvPicPr>
          <p:nvPr/>
        </p:nvPicPr>
        <p:blipFill>
          <a:blip r:embed="rId4"/>
          <a:stretch>
            <a:fillRect/>
          </a:stretch>
        </p:blipFill>
        <p:spPr>
          <a:xfrm>
            <a:off x="4309994" y="426897"/>
            <a:ext cx="1276634" cy="1276634"/>
          </a:xfrm>
          <a:prstGeom prst="rect">
            <a:avLst/>
          </a:prstGeom>
        </p:spPr>
      </p:pic>
    </p:spTree>
    <p:extLst>
      <p:ext uri="{BB962C8B-B14F-4D97-AF65-F5344CB8AC3E}">
        <p14:creationId xmlns:p14="http://schemas.microsoft.com/office/powerpoint/2010/main" val="409090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habits, personne, plein air, ciel&#10;&#10;Description générée automatiquement">
            <a:extLst>
              <a:ext uri="{FF2B5EF4-FFF2-40B4-BE49-F238E27FC236}">
                <a16:creationId xmlns:a16="http://schemas.microsoft.com/office/drawing/2014/main" id="{E5AC8106-1FAF-78A2-28BE-434E976F3D0C}"/>
              </a:ext>
            </a:extLst>
          </p:cNvPr>
          <p:cNvPicPr>
            <a:picLocks noChangeAspect="1"/>
          </p:cNvPicPr>
          <p:nvPr/>
        </p:nvPicPr>
        <p:blipFill rotWithShape="1">
          <a:blip r:embed="rId2"/>
          <a:srcRect t="988" r="-2" b="1549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Image 2" descr="Une image contenant plein air, herbe, Auvent, habits&#10;&#10;Description générée automatiquement">
            <a:extLst>
              <a:ext uri="{FF2B5EF4-FFF2-40B4-BE49-F238E27FC236}">
                <a16:creationId xmlns:a16="http://schemas.microsoft.com/office/drawing/2014/main" id="{3B49A6EE-9B6B-8AD7-F677-A0F3517E277B}"/>
              </a:ext>
            </a:extLst>
          </p:cNvPr>
          <p:cNvPicPr>
            <a:picLocks noChangeAspect="1"/>
          </p:cNvPicPr>
          <p:nvPr/>
        </p:nvPicPr>
        <p:blipFill rotWithShape="1">
          <a:blip r:embed="rId3"/>
          <a:srcRect t="12929"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re 4">
            <a:extLst>
              <a:ext uri="{FF2B5EF4-FFF2-40B4-BE49-F238E27FC236}">
                <a16:creationId xmlns:a16="http://schemas.microsoft.com/office/drawing/2014/main" id="{013164F2-5AFB-F03E-3A66-F5EB6E456C62}"/>
              </a:ext>
            </a:extLst>
          </p:cNvPr>
          <p:cNvSpPr>
            <a:spLocks noGrp="1"/>
          </p:cNvSpPr>
          <p:nvPr>
            <p:ph type="title"/>
          </p:nvPr>
        </p:nvSpPr>
        <p:spPr>
          <a:xfrm>
            <a:off x="336042" y="859536"/>
            <a:ext cx="3624601" cy="1243584"/>
          </a:xfrm>
        </p:spPr>
        <p:txBody>
          <a:bodyPr vert="horz" lIns="91440" tIns="45720" rIns="91440" bIns="45720" rtlCol="0">
            <a:normAutofit/>
          </a:bodyPr>
          <a:lstStyle/>
          <a:p>
            <a:pPr>
              <a:lnSpc>
                <a:spcPct val="90000"/>
              </a:lnSpc>
            </a:pPr>
            <a:r>
              <a:rPr lang="fr-FR" sz="2100"/>
              <a:t>Participations aux festivités locales</a:t>
            </a:r>
            <a:br>
              <a:rPr lang="en-US" sz="2100"/>
            </a:br>
            <a:br>
              <a:rPr lang="en-US" sz="2100"/>
            </a:br>
            <a:endParaRPr lang="en-US" sz="2100"/>
          </a:p>
        </p:txBody>
      </p:sp>
      <p:sp>
        <p:nvSpPr>
          <p:cNvPr id="37" name="Rectangle 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Content Placeholder 11">
            <a:extLst>
              <a:ext uri="{FF2B5EF4-FFF2-40B4-BE49-F238E27FC236}">
                <a16:creationId xmlns:a16="http://schemas.microsoft.com/office/drawing/2014/main" id="{0A6EB409-E6F5-75BC-F08E-09F309F33205}"/>
              </a:ext>
            </a:extLst>
          </p:cNvPr>
          <p:cNvSpPr>
            <a:spLocks noGrp="1"/>
          </p:cNvSpPr>
          <p:nvPr>
            <p:ph idx="1"/>
          </p:nvPr>
        </p:nvSpPr>
        <p:spPr>
          <a:xfrm>
            <a:off x="336042" y="2512611"/>
            <a:ext cx="3624602" cy="3664351"/>
          </a:xfrm>
        </p:spPr>
        <p:txBody>
          <a:bodyPr>
            <a:normAutofit/>
          </a:bodyPr>
          <a:lstStyle/>
          <a:p>
            <a:r>
              <a:rPr lang="fr-FR" sz="1700"/>
              <a:t>Fête de la PILOTINE</a:t>
            </a:r>
          </a:p>
          <a:p>
            <a:r>
              <a:rPr lang="fr-FR" sz="1700"/>
              <a:t>La RICHARDAIS - Fête du Port</a:t>
            </a:r>
          </a:p>
          <a:p>
            <a:r>
              <a:rPr lang="fr-FR" sz="1700"/>
              <a:t>Les vendredis de la VILLE GER</a:t>
            </a:r>
          </a:p>
          <a:p>
            <a:r>
              <a:rPr lang="fr-FR" sz="1700"/>
              <a:t>Entre Terre et Mer – </a:t>
            </a:r>
            <a:r>
              <a:rPr lang="en-US" sz="1700"/>
              <a:t>SAINT SULIAC</a:t>
            </a:r>
          </a:p>
          <a:p>
            <a:r>
              <a:rPr lang="fr-FR" sz="1700"/>
              <a:t>Fête du blé à PLEUDIHEN</a:t>
            </a:r>
          </a:p>
          <a:p>
            <a:r>
              <a:rPr lang="fr-FR" sz="1700"/>
              <a:t>Fête des DORIS </a:t>
            </a:r>
            <a:r>
              <a:rPr lang="en-US" sz="1700"/>
              <a:t>sur la RANCE</a:t>
            </a:r>
          </a:p>
        </p:txBody>
      </p:sp>
    </p:spTree>
    <p:extLst>
      <p:ext uri="{BB962C8B-B14F-4D97-AF65-F5344CB8AC3E}">
        <p14:creationId xmlns:p14="http://schemas.microsoft.com/office/powerpoint/2010/main" val="288704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BD662-692B-DF49-0BCE-C841A19DBD1C}"/>
              </a:ext>
            </a:extLst>
          </p:cNvPr>
          <p:cNvSpPr>
            <a:spLocks noGrp="1"/>
          </p:cNvSpPr>
          <p:nvPr>
            <p:ph type="title"/>
          </p:nvPr>
        </p:nvSpPr>
        <p:spPr/>
        <p:txBody>
          <a:bodyPr>
            <a:normAutofit/>
          </a:bodyPr>
          <a:lstStyle/>
          <a:p>
            <a:r>
              <a:rPr lang="fr-FR" sz="2800" dirty="0"/>
              <a:t>www.rance-environnement.net/</a:t>
            </a:r>
            <a:br>
              <a:rPr lang="fr-FR" sz="2800" dirty="0"/>
            </a:br>
            <a:r>
              <a:rPr lang="fr-FR" sz="2800" dirty="0"/>
              <a:t>www.facebook.com/RanceEnvironnement</a:t>
            </a:r>
          </a:p>
        </p:txBody>
      </p:sp>
      <p:pic>
        <p:nvPicPr>
          <p:cNvPr id="5" name="Espace réservé du contenu 4">
            <a:extLst>
              <a:ext uri="{FF2B5EF4-FFF2-40B4-BE49-F238E27FC236}">
                <a16:creationId xmlns:a16="http://schemas.microsoft.com/office/drawing/2014/main" id="{57E3793F-8F7F-7CF4-EC33-3B1C67AC0173}"/>
              </a:ext>
            </a:extLst>
          </p:cNvPr>
          <p:cNvPicPr>
            <a:picLocks noGrp="1" noChangeAspect="1"/>
          </p:cNvPicPr>
          <p:nvPr>
            <p:ph idx="1"/>
          </p:nvPr>
        </p:nvPicPr>
        <p:blipFill>
          <a:blip r:embed="rId2"/>
          <a:stretch>
            <a:fillRect/>
          </a:stretch>
        </p:blipFill>
        <p:spPr>
          <a:xfrm>
            <a:off x="238539" y="1417638"/>
            <a:ext cx="8693426" cy="5165724"/>
          </a:xfrm>
        </p:spPr>
      </p:pic>
    </p:spTree>
    <p:extLst>
      <p:ext uri="{BB962C8B-B14F-4D97-AF65-F5344CB8AC3E}">
        <p14:creationId xmlns:p14="http://schemas.microsoft.com/office/powerpoint/2010/main" val="160164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Tracé&#10;&#10;Description générée automatiquement">
            <a:extLst>
              <a:ext uri="{FF2B5EF4-FFF2-40B4-BE49-F238E27FC236}">
                <a16:creationId xmlns:a16="http://schemas.microsoft.com/office/drawing/2014/main" id="{D33C6D77-6644-A44D-4421-2DEE4FF5EF20}"/>
              </a:ext>
            </a:extLst>
          </p:cNvPr>
          <p:cNvPicPr>
            <a:picLocks noChangeAspect="1"/>
          </p:cNvPicPr>
          <p:nvPr/>
        </p:nvPicPr>
        <p:blipFill>
          <a:blip r:embed="rId2"/>
          <a:stretch>
            <a:fillRect/>
          </a:stretch>
        </p:blipFill>
        <p:spPr>
          <a:xfrm>
            <a:off x="929640" y="1223010"/>
            <a:ext cx="7284720" cy="4411980"/>
          </a:xfrm>
          <a:prstGeom prst="rect">
            <a:avLst/>
          </a:prstGeom>
        </p:spPr>
      </p:pic>
    </p:spTree>
    <p:extLst>
      <p:ext uri="{BB962C8B-B14F-4D97-AF65-F5344CB8AC3E}">
        <p14:creationId xmlns:p14="http://schemas.microsoft.com/office/powerpoint/2010/main" val="16174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14E12-26E7-4433-99EC-F14F8DBCF151}"/>
              </a:ext>
            </a:extLst>
          </p:cNvPr>
          <p:cNvSpPr/>
          <p:nvPr/>
        </p:nvSpPr>
        <p:spPr>
          <a:xfrm>
            <a:off x="628651" y="2189295"/>
            <a:ext cx="7672388" cy="1754326"/>
          </a:xfrm>
          <a:prstGeom prst="rect">
            <a:avLst/>
          </a:prstGeom>
          <a:solidFill>
            <a:schemeClr val="bg2"/>
          </a:solidFill>
          <a:ln w="28575">
            <a:solidFill>
              <a:schemeClr val="tx1"/>
            </a:solidFill>
          </a:ln>
        </p:spPr>
        <p:txBody>
          <a:bodyPr wrap="square">
            <a:spAutoFit/>
          </a:bodyPr>
          <a:lstStyle/>
          <a:p>
            <a:pPr algn="ctr"/>
            <a:r>
              <a:rPr lang="fr-FR" sz="5400" b="1" dirty="0">
                <a:cs typeface="Calibri" panose="020F0502020204030204" pitchFamily="34" charset="0"/>
              </a:rPr>
              <a:t>Rapport financier</a:t>
            </a:r>
          </a:p>
          <a:p>
            <a:pPr algn="ctr"/>
            <a:r>
              <a:rPr lang="fr-FR" sz="5400" b="1" dirty="0">
                <a:effectLst/>
                <a:cs typeface="Calibri" panose="020F0502020204030204" pitchFamily="34" charset="0"/>
              </a:rPr>
              <a:t>Conseil d’Administration</a:t>
            </a:r>
            <a:endParaRPr lang="fr-FR" sz="5400" dirty="0">
              <a:effectLst/>
            </a:endParaRPr>
          </a:p>
        </p:txBody>
      </p:sp>
      <p:pic>
        <p:nvPicPr>
          <p:cNvPr id="3" name="Image 2">
            <a:extLst>
              <a:ext uri="{FF2B5EF4-FFF2-40B4-BE49-F238E27FC236}">
                <a16:creationId xmlns:a16="http://schemas.microsoft.com/office/drawing/2014/main" id="{EA3DE13D-555D-6D63-D234-2DF2D22D5773}"/>
              </a:ext>
            </a:extLst>
          </p:cNvPr>
          <p:cNvPicPr>
            <a:picLocks noChangeAspect="1"/>
          </p:cNvPicPr>
          <p:nvPr/>
        </p:nvPicPr>
        <p:blipFill>
          <a:blip r:embed="rId2"/>
          <a:stretch>
            <a:fillRect/>
          </a:stretch>
        </p:blipFill>
        <p:spPr>
          <a:xfrm>
            <a:off x="3826528" y="426897"/>
            <a:ext cx="1276634" cy="1276634"/>
          </a:xfrm>
          <a:prstGeom prst="rect">
            <a:avLst/>
          </a:prstGeom>
        </p:spPr>
      </p:pic>
    </p:spTree>
    <p:extLst>
      <p:ext uri="{BB962C8B-B14F-4D97-AF65-F5344CB8AC3E}">
        <p14:creationId xmlns:p14="http://schemas.microsoft.com/office/powerpoint/2010/main" val="321827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80493F7B-372E-8949-B7ED-6403CFC62C86}"/>
              </a:ext>
            </a:extLst>
          </p:cNvPr>
          <p:cNvGraphicFramePr>
            <a:graphicFrameLocks noGrp="1"/>
          </p:cNvGraphicFramePr>
          <p:nvPr/>
        </p:nvGraphicFramePr>
        <p:xfrm>
          <a:off x="70338" y="0"/>
          <a:ext cx="9073662" cy="7076663"/>
        </p:xfrm>
        <a:graphic>
          <a:graphicData uri="http://schemas.openxmlformats.org/drawingml/2006/table">
            <a:tbl>
              <a:tblPr firstRow="1" bandRow="1">
                <a:tableStyleId>{5C22544A-7EE6-4342-B048-85BDC9FD1C3A}</a:tableStyleId>
              </a:tblPr>
              <a:tblGrid>
                <a:gridCol w="2864728">
                  <a:extLst>
                    <a:ext uri="{9D8B030D-6E8A-4147-A177-3AD203B41FA5}">
                      <a16:colId xmlns:a16="http://schemas.microsoft.com/office/drawing/2014/main" val="1837703000"/>
                    </a:ext>
                  </a:extLst>
                </a:gridCol>
                <a:gridCol w="3104467">
                  <a:extLst>
                    <a:ext uri="{9D8B030D-6E8A-4147-A177-3AD203B41FA5}">
                      <a16:colId xmlns:a16="http://schemas.microsoft.com/office/drawing/2014/main" val="3401299198"/>
                    </a:ext>
                  </a:extLst>
                </a:gridCol>
                <a:gridCol w="3104467">
                  <a:extLst>
                    <a:ext uri="{9D8B030D-6E8A-4147-A177-3AD203B41FA5}">
                      <a16:colId xmlns:a16="http://schemas.microsoft.com/office/drawing/2014/main" val="3803261044"/>
                    </a:ext>
                  </a:extLst>
                </a:gridCol>
              </a:tblGrid>
              <a:tr h="649632">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dirty="0"/>
                        <a:t>Exercice 1</a:t>
                      </a:r>
                      <a:r>
                        <a:rPr lang="fr-FR" sz="2800" baseline="30000" dirty="0"/>
                        <a:t>er</a:t>
                      </a:r>
                      <a:r>
                        <a:rPr lang="fr-FR" sz="2800" dirty="0"/>
                        <a:t>  JUILLET 2022 – 31 AOÛT 2023</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524031365"/>
                  </a:ext>
                </a:extLst>
              </a:tr>
              <a:tr h="568296">
                <a:tc>
                  <a:txBody>
                    <a:bodyPr/>
                    <a:lstStyle/>
                    <a:p>
                      <a:endParaRPr lang="fr-FR" dirty="0"/>
                    </a:p>
                  </a:txBody>
                  <a:tcPr/>
                </a:tc>
                <a:tc>
                  <a:txBody>
                    <a:bodyPr/>
                    <a:lstStyle/>
                    <a:p>
                      <a:pPr marL="0" algn="ctr" defTabSz="914400" rtl="0" eaLnBrk="1" latinLnBrk="0" hangingPunct="1"/>
                      <a:r>
                        <a:rPr lang="fr-FR" sz="2400" b="1" kern="1200" dirty="0">
                          <a:solidFill>
                            <a:schemeClr val="dk1"/>
                          </a:solidFill>
                          <a:latin typeface="+mn-lt"/>
                          <a:ea typeface="+mn-ea"/>
                          <a:cs typeface="+mn-cs"/>
                        </a:rPr>
                        <a:t>Recettes</a:t>
                      </a:r>
                    </a:p>
                  </a:txBody>
                  <a:tcPr/>
                </a:tc>
                <a:tc>
                  <a:txBody>
                    <a:bodyPr/>
                    <a:lstStyle/>
                    <a:p>
                      <a:pPr algn="ctr"/>
                      <a:r>
                        <a:rPr lang="fr-FR" sz="2400" b="1" dirty="0"/>
                        <a:t>Dépenses</a:t>
                      </a:r>
                    </a:p>
                  </a:txBody>
                  <a:tcPr/>
                </a:tc>
                <a:extLst>
                  <a:ext uri="{0D108BD9-81ED-4DB2-BD59-A6C34878D82A}">
                    <a16:rowId xmlns:a16="http://schemas.microsoft.com/office/drawing/2014/main" val="2128449106"/>
                  </a:ext>
                </a:extLst>
              </a:tr>
              <a:tr h="498050">
                <a:tc>
                  <a:txBody>
                    <a:bodyPr/>
                    <a:lstStyle/>
                    <a:p>
                      <a:pPr algn="l"/>
                      <a:r>
                        <a:rPr lang="fr-FR" sz="2400" b="1" dirty="0"/>
                        <a:t>Cotisations, Dons</a:t>
                      </a:r>
                    </a:p>
                  </a:txBody>
                  <a:tcPr/>
                </a:tc>
                <a:tc>
                  <a:txBody>
                    <a:bodyPr/>
                    <a:lstStyle/>
                    <a:p>
                      <a:pPr algn="ctr"/>
                      <a:r>
                        <a:rPr lang="fr-FR" sz="2400" b="1" dirty="0"/>
                        <a:t>6 990 €</a:t>
                      </a:r>
                    </a:p>
                  </a:txBody>
                  <a:tcPr/>
                </a:tc>
                <a:tc>
                  <a:txBody>
                    <a:bodyPr/>
                    <a:lstStyle/>
                    <a:p>
                      <a:endParaRPr lang="fr-FR" dirty="0"/>
                    </a:p>
                  </a:txBody>
                  <a:tcPr/>
                </a:tc>
                <a:extLst>
                  <a:ext uri="{0D108BD9-81ED-4DB2-BD59-A6C34878D82A}">
                    <a16:rowId xmlns:a16="http://schemas.microsoft.com/office/drawing/2014/main" val="505583684"/>
                  </a:ext>
                </a:extLst>
              </a:tr>
              <a:tr h="498301">
                <a:tc>
                  <a:txBody>
                    <a:bodyPr/>
                    <a:lstStyle/>
                    <a:p>
                      <a:pPr marL="0" algn="l" defTabSz="914400" rtl="0" eaLnBrk="1" latinLnBrk="0" hangingPunct="1"/>
                      <a:r>
                        <a:rPr lang="fr-FR" sz="2400" b="1" kern="1200" dirty="0">
                          <a:solidFill>
                            <a:schemeClr val="dk1"/>
                          </a:solidFill>
                          <a:latin typeface="+mn-lt"/>
                          <a:ea typeface="+mn-ea"/>
                          <a:cs typeface="+mn-cs"/>
                        </a:rPr>
                        <a:t>Revenus divers</a:t>
                      </a:r>
                    </a:p>
                  </a:txBody>
                  <a:tcPr/>
                </a:tc>
                <a:tc>
                  <a:txBody>
                    <a:bodyPr/>
                    <a:lstStyle/>
                    <a:p>
                      <a:pPr algn="ctr"/>
                      <a:r>
                        <a:rPr lang="fr-FR" sz="2400" b="1" dirty="0"/>
                        <a:t>  420 €</a:t>
                      </a:r>
                    </a:p>
                  </a:txBody>
                  <a:tcPr/>
                </a:tc>
                <a:tc>
                  <a:txBody>
                    <a:bodyPr/>
                    <a:lstStyle/>
                    <a:p>
                      <a:endParaRPr lang="fr-FR" dirty="0"/>
                    </a:p>
                  </a:txBody>
                  <a:tcPr/>
                </a:tc>
                <a:extLst>
                  <a:ext uri="{0D108BD9-81ED-4DB2-BD59-A6C34878D82A}">
                    <a16:rowId xmlns:a16="http://schemas.microsoft.com/office/drawing/2014/main" val="861913523"/>
                  </a:ext>
                </a:extLst>
              </a:tr>
              <a:tr h="568296">
                <a:tc>
                  <a:txBody>
                    <a:bodyPr/>
                    <a:lstStyle/>
                    <a:p>
                      <a:pPr marL="0" algn="l" defTabSz="914400" rtl="0" eaLnBrk="1" latinLnBrk="0" hangingPunct="1"/>
                      <a:r>
                        <a:rPr lang="fr-FR" sz="2400" b="1" kern="1200" dirty="0">
                          <a:solidFill>
                            <a:schemeClr val="dk1"/>
                          </a:solidFill>
                          <a:latin typeface="+mn-lt"/>
                          <a:ea typeface="+mn-ea"/>
                          <a:cs typeface="+mn-cs"/>
                        </a:rPr>
                        <a:t>TOTAL</a:t>
                      </a:r>
                    </a:p>
                  </a:txBody>
                  <a:tcPr/>
                </a:tc>
                <a:tc>
                  <a:txBody>
                    <a:bodyPr/>
                    <a:lstStyle/>
                    <a:p>
                      <a:pPr algn="ctr"/>
                      <a:r>
                        <a:rPr lang="fr-FR" sz="2400" b="1" dirty="0"/>
                        <a:t>7 410 €</a:t>
                      </a:r>
                    </a:p>
                  </a:txBody>
                  <a:tcPr/>
                </a:tc>
                <a:tc>
                  <a:txBody>
                    <a:bodyPr/>
                    <a:lstStyle/>
                    <a:p>
                      <a:endParaRPr lang="fr-FR" dirty="0"/>
                    </a:p>
                  </a:txBody>
                  <a:tcPr/>
                </a:tc>
                <a:extLst>
                  <a:ext uri="{0D108BD9-81ED-4DB2-BD59-A6C34878D82A}">
                    <a16:rowId xmlns:a16="http://schemas.microsoft.com/office/drawing/2014/main" val="2144488692"/>
                  </a:ext>
                </a:extLst>
              </a:tr>
              <a:tr h="520304">
                <a:tc gridSpan="3">
                  <a:txBody>
                    <a:bodyPr/>
                    <a:lstStyle/>
                    <a:p>
                      <a:pPr marL="0" algn="l" defTabSz="914400" rtl="0" eaLnBrk="1" latinLnBrk="0" hangingPunct="1"/>
                      <a:endParaRPr lang="fr-FR" sz="2400" b="1" kern="1200" dirty="0">
                        <a:solidFill>
                          <a:schemeClr val="dk1"/>
                        </a:solidFill>
                        <a:latin typeface="+mn-lt"/>
                        <a:ea typeface="+mn-ea"/>
                        <a:cs typeface="+mn-cs"/>
                      </a:endParaRP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70364561"/>
                  </a:ext>
                </a:extLst>
              </a:tr>
              <a:tr h="568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1200" dirty="0">
                          <a:solidFill>
                            <a:schemeClr val="dk1"/>
                          </a:solidFill>
                          <a:latin typeface="+mn-lt"/>
                          <a:ea typeface="+mn-ea"/>
                          <a:cs typeface="+mn-cs"/>
                        </a:rPr>
                        <a:t>Frais de Gestion</a:t>
                      </a:r>
                      <a:endParaRPr lang="fr-FR" dirty="0"/>
                    </a:p>
                  </a:txBody>
                  <a:tcPr/>
                </a:tc>
                <a:tc>
                  <a:txBody>
                    <a:bodyPr/>
                    <a:lstStyle/>
                    <a:p>
                      <a:endParaRPr lang="fr-FR" dirty="0"/>
                    </a:p>
                  </a:txBody>
                  <a:tcPr/>
                </a:tc>
                <a:tc>
                  <a:txBody>
                    <a:bodyPr/>
                    <a:lstStyle/>
                    <a:p>
                      <a:pPr algn="ctr"/>
                      <a:r>
                        <a:rPr lang="fr-FR" sz="2400" b="1" dirty="0"/>
                        <a:t>2 430 € </a:t>
                      </a:r>
                    </a:p>
                  </a:txBody>
                  <a:tcPr/>
                </a:tc>
                <a:extLst>
                  <a:ext uri="{0D108BD9-81ED-4DB2-BD59-A6C34878D82A}">
                    <a16:rowId xmlns:a16="http://schemas.microsoft.com/office/drawing/2014/main" val="3868462293"/>
                  </a:ext>
                </a:extLst>
              </a:tr>
              <a:tr h="498050">
                <a:tc>
                  <a:txBody>
                    <a:bodyPr/>
                    <a:lstStyle/>
                    <a:p>
                      <a:pPr marL="0" algn="l" defTabSz="914400" rtl="0" eaLnBrk="1" latinLnBrk="0" hangingPunct="1"/>
                      <a:r>
                        <a:rPr lang="fr-FR" sz="2400" b="1" kern="1200" dirty="0">
                          <a:solidFill>
                            <a:schemeClr val="dk1"/>
                          </a:solidFill>
                          <a:latin typeface="+mn-lt"/>
                          <a:ea typeface="+mn-ea"/>
                          <a:cs typeface="+mn-cs"/>
                        </a:rPr>
                        <a:t>Edition, Impression</a:t>
                      </a:r>
                    </a:p>
                  </a:txBody>
                  <a:tcPr/>
                </a:tc>
                <a:tc>
                  <a:txBody>
                    <a:bodyPr/>
                    <a:lstStyle/>
                    <a:p>
                      <a:endParaRPr lang="fr-FR" dirty="0"/>
                    </a:p>
                  </a:txBody>
                  <a:tcPr/>
                </a:tc>
                <a:tc>
                  <a:txBody>
                    <a:bodyPr/>
                    <a:lstStyle/>
                    <a:p>
                      <a:pPr algn="ctr"/>
                      <a:r>
                        <a:rPr lang="fr-FR" sz="2400" b="1" dirty="0"/>
                        <a:t> 1 071 €     </a:t>
                      </a:r>
                    </a:p>
                  </a:txBody>
                  <a:tcPr/>
                </a:tc>
                <a:extLst>
                  <a:ext uri="{0D108BD9-81ED-4DB2-BD59-A6C34878D82A}">
                    <a16:rowId xmlns:a16="http://schemas.microsoft.com/office/drawing/2014/main" val="2690908298"/>
                  </a:ext>
                </a:extLst>
              </a:tr>
              <a:tr h="568296">
                <a:tc>
                  <a:txBody>
                    <a:bodyPr/>
                    <a:lstStyle/>
                    <a:p>
                      <a:pPr marL="0" algn="l" defTabSz="914400" rtl="0" eaLnBrk="1" latinLnBrk="0" hangingPunct="1"/>
                      <a:r>
                        <a:rPr lang="fr-FR" sz="2400" b="1" kern="1200" dirty="0">
                          <a:solidFill>
                            <a:schemeClr val="dk1"/>
                          </a:solidFill>
                          <a:latin typeface="+mn-lt"/>
                          <a:ea typeface="+mn-ea"/>
                          <a:cs typeface="+mn-cs"/>
                        </a:rPr>
                        <a:t>Internet, médias…</a:t>
                      </a:r>
                    </a:p>
                  </a:txBody>
                  <a:tcPr/>
                </a:tc>
                <a:tc>
                  <a:txBody>
                    <a:bodyPr/>
                    <a:lstStyle/>
                    <a:p>
                      <a:endParaRPr lang="fr-FR" dirty="0"/>
                    </a:p>
                  </a:txBody>
                  <a:tcPr/>
                </a:tc>
                <a:tc>
                  <a:txBody>
                    <a:bodyPr/>
                    <a:lstStyle/>
                    <a:p>
                      <a:pPr algn="ctr"/>
                      <a:r>
                        <a:rPr lang="fr-FR" sz="2400" b="1" dirty="0"/>
                        <a:t> 1 520 €</a:t>
                      </a:r>
                    </a:p>
                  </a:txBody>
                  <a:tcPr/>
                </a:tc>
                <a:extLst>
                  <a:ext uri="{0D108BD9-81ED-4DB2-BD59-A6C34878D82A}">
                    <a16:rowId xmlns:a16="http://schemas.microsoft.com/office/drawing/2014/main" val="3755569951"/>
                  </a:ext>
                </a:extLst>
              </a:tr>
              <a:tr h="498050">
                <a:tc>
                  <a:txBody>
                    <a:bodyPr/>
                    <a:lstStyle/>
                    <a:p>
                      <a:pPr marL="0" algn="l" defTabSz="914400" rtl="0" eaLnBrk="1" latinLnBrk="0" hangingPunct="1"/>
                      <a:r>
                        <a:rPr lang="fr-FR" sz="2400" b="1" kern="1200" dirty="0">
                          <a:solidFill>
                            <a:schemeClr val="dk1"/>
                          </a:solidFill>
                          <a:latin typeface="+mn-lt"/>
                          <a:ea typeface="+mn-ea"/>
                          <a:cs typeface="+mn-cs"/>
                        </a:rPr>
                        <a:t>Associations</a:t>
                      </a:r>
                    </a:p>
                  </a:txBody>
                  <a:tcPr/>
                </a:tc>
                <a:tc>
                  <a:txBody>
                    <a:bodyPr/>
                    <a:lstStyle/>
                    <a:p>
                      <a:endParaRPr lang="fr-FR" dirty="0"/>
                    </a:p>
                  </a:txBody>
                  <a:tcPr/>
                </a:tc>
                <a:tc>
                  <a:txBody>
                    <a:bodyPr/>
                    <a:lstStyle/>
                    <a:p>
                      <a:pPr algn="ctr"/>
                      <a:r>
                        <a:rPr lang="fr-FR" sz="2400" b="1" dirty="0"/>
                        <a:t>   110 €</a:t>
                      </a:r>
                    </a:p>
                  </a:txBody>
                  <a:tcPr/>
                </a:tc>
                <a:extLst>
                  <a:ext uri="{0D108BD9-81ED-4DB2-BD59-A6C34878D82A}">
                    <a16:rowId xmlns:a16="http://schemas.microsoft.com/office/drawing/2014/main" val="379454389"/>
                  </a:ext>
                </a:extLst>
              </a:tr>
              <a:tr h="568296">
                <a:tc>
                  <a:txBody>
                    <a:bodyPr/>
                    <a:lstStyle/>
                    <a:p>
                      <a:pPr marL="0" algn="l" defTabSz="914400" rtl="0" eaLnBrk="1" latinLnBrk="0" hangingPunct="1"/>
                      <a:r>
                        <a:rPr lang="fr-FR" sz="2400" b="1" kern="1200" dirty="0">
                          <a:solidFill>
                            <a:schemeClr val="dk1"/>
                          </a:solidFill>
                          <a:latin typeface="+mn-lt"/>
                          <a:ea typeface="+mn-ea"/>
                          <a:cs typeface="+mn-cs"/>
                        </a:rPr>
                        <a:t>Juridique</a:t>
                      </a:r>
                    </a:p>
                  </a:txBody>
                  <a:tcPr/>
                </a:tc>
                <a:tc>
                  <a:txBody>
                    <a:bodyPr/>
                    <a:lstStyle/>
                    <a:p>
                      <a:endParaRPr lang="fr-FR"/>
                    </a:p>
                  </a:txBody>
                  <a:tcPr/>
                </a:tc>
                <a:tc>
                  <a:txBody>
                    <a:bodyPr/>
                    <a:lstStyle/>
                    <a:p>
                      <a:pPr algn="ctr"/>
                      <a:r>
                        <a:rPr lang="fr-FR" sz="2400" b="1" dirty="0"/>
                        <a:t>1 911 €</a:t>
                      </a:r>
                    </a:p>
                  </a:txBody>
                  <a:tcPr/>
                </a:tc>
                <a:extLst>
                  <a:ext uri="{0D108BD9-81ED-4DB2-BD59-A6C34878D82A}">
                    <a16:rowId xmlns:a16="http://schemas.microsoft.com/office/drawing/2014/main" val="2813797998"/>
                  </a:ext>
                </a:extLst>
              </a:tr>
              <a:tr h="504500">
                <a:tc>
                  <a:txBody>
                    <a:bodyPr/>
                    <a:lstStyle/>
                    <a:p>
                      <a:pPr marL="0" algn="l" defTabSz="914400" rtl="0" eaLnBrk="1" latinLnBrk="0" hangingPunct="1"/>
                      <a:r>
                        <a:rPr lang="fr-FR" sz="2400" b="1" kern="1200" dirty="0">
                          <a:solidFill>
                            <a:schemeClr val="dk1"/>
                          </a:solidFill>
                          <a:latin typeface="+mn-lt"/>
                          <a:ea typeface="+mn-ea"/>
                          <a:cs typeface="+mn-cs"/>
                        </a:rPr>
                        <a:t>TOTAL</a:t>
                      </a:r>
                    </a:p>
                  </a:txBody>
                  <a:tcPr/>
                </a:tc>
                <a:tc>
                  <a:txBody>
                    <a:bodyPr/>
                    <a:lstStyle/>
                    <a:p>
                      <a:endParaRPr lang="fr-FR" dirty="0"/>
                    </a:p>
                  </a:txBody>
                  <a:tcPr/>
                </a:tc>
                <a:tc>
                  <a:txBody>
                    <a:bodyPr/>
                    <a:lstStyle/>
                    <a:p>
                      <a:pPr algn="ctr"/>
                      <a:r>
                        <a:rPr lang="fr-FR" sz="2400" b="1" dirty="0"/>
                        <a:t>7 042 €</a:t>
                      </a:r>
                    </a:p>
                  </a:txBody>
                  <a:tcPr/>
                </a:tc>
                <a:extLst>
                  <a:ext uri="{0D108BD9-81ED-4DB2-BD59-A6C34878D82A}">
                    <a16:rowId xmlns:a16="http://schemas.microsoft.com/office/drawing/2014/main" val="666841060"/>
                  </a:ext>
                </a:extLst>
              </a:tr>
              <a:tr h="568296">
                <a:tc>
                  <a:txBody>
                    <a:bodyPr/>
                    <a:lstStyle/>
                    <a:p>
                      <a:pPr marL="0" algn="r" defTabSz="914400" rtl="0" eaLnBrk="1" latinLnBrk="0" hangingPunct="1"/>
                      <a:r>
                        <a:rPr lang="fr-FR" sz="2400" b="1" kern="1200" dirty="0">
                          <a:solidFill>
                            <a:schemeClr val="dk1"/>
                          </a:solidFill>
                          <a:latin typeface="+mn-lt"/>
                          <a:ea typeface="+mn-ea"/>
                          <a:cs typeface="+mn-cs"/>
                        </a:rPr>
                        <a:t>SOLDE</a:t>
                      </a:r>
                    </a:p>
                  </a:txBody>
                  <a:tcPr/>
                </a:tc>
                <a:tc gridSpan="2">
                  <a:txBody>
                    <a:bodyPr/>
                    <a:lstStyle/>
                    <a:p>
                      <a:pPr algn="ctr"/>
                      <a:r>
                        <a:rPr lang="fr-FR" sz="2400" b="1" dirty="0"/>
                        <a:t>368 €</a:t>
                      </a:r>
                    </a:p>
                  </a:txBody>
                  <a:tcPr/>
                </a:tc>
                <a:tc hMerge="1">
                  <a:txBody>
                    <a:bodyPr/>
                    <a:lstStyle/>
                    <a:p>
                      <a:endParaRPr lang="fr-FR" dirty="0"/>
                    </a:p>
                  </a:txBody>
                  <a:tcPr/>
                </a:tc>
                <a:extLst>
                  <a:ext uri="{0D108BD9-81ED-4DB2-BD59-A6C34878D82A}">
                    <a16:rowId xmlns:a16="http://schemas.microsoft.com/office/drawing/2014/main" val="1631210107"/>
                  </a:ext>
                </a:extLst>
              </a:tr>
            </a:tbl>
          </a:graphicData>
        </a:graphic>
      </p:graphicFrame>
    </p:spTree>
    <p:extLst>
      <p:ext uri="{BB962C8B-B14F-4D97-AF65-F5344CB8AC3E}">
        <p14:creationId xmlns:p14="http://schemas.microsoft.com/office/powerpoint/2010/main" val="389237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80493F7B-372E-8949-B7ED-6403CFC62C86}"/>
              </a:ext>
            </a:extLst>
          </p:cNvPr>
          <p:cNvGraphicFramePr>
            <a:graphicFrameLocks noGrp="1"/>
          </p:cNvGraphicFramePr>
          <p:nvPr/>
        </p:nvGraphicFramePr>
        <p:xfrm>
          <a:off x="-13252" y="0"/>
          <a:ext cx="9157252" cy="7313875"/>
        </p:xfrm>
        <a:graphic>
          <a:graphicData uri="http://schemas.openxmlformats.org/drawingml/2006/table">
            <a:tbl>
              <a:tblPr firstRow="1" bandRow="1">
                <a:tableStyleId>{5C22544A-7EE6-4342-B048-85BDC9FD1C3A}</a:tableStyleId>
              </a:tblPr>
              <a:tblGrid>
                <a:gridCol w="2773720">
                  <a:extLst>
                    <a:ext uri="{9D8B030D-6E8A-4147-A177-3AD203B41FA5}">
                      <a16:colId xmlns:a16="http://schemas.microsoft.com/office/drawing/2014/main" val="1837703000"/>
                    </a:ext>
                  </a:extLst>
                </a:gridCol>
                <a:gridCol w="3191766">
                  <a:extLst>
                    <a:ext uri="{9D8B030D-6E8A-4147-A177-3AD203B41FA5}">
                      <a16:colId xmlns:a16="http://schemas.microsoft.com/office/drawing/2014/main" val="3401299198"/>
                    </a:ext>
                  </a:extLst>
                </a:gridCol>
                <a:gridCol w="3191766">
                  <a:extLst>
                    <a:ext uri="{9D8B030D-6E8A-4147-A177-3AD203B41FA5}">
                      <a16:colId xmlns:a16="http://schemas.microsoft.com/office/drawing/2014/main" val="3803261044"/>
                    </a:ext>
                  </a:extLst>
                </a:gridCol>
              </a:tblGrid>
              <a:tr h="604911">
                <a:tc gridSpan="3">
                  <a:txBody>
                    <a:bodyPr/>
                    <a:lstStyle/>
                    <a:p>
                      <a:pPr algn="ctr"/>
                      <a:r>
                        <a:rPr lang="fr-FR" sz="2800" dirty="0"/>
                        <a:t>Exercice 1</a:t>
                      </a:r>
                      <a:r>
                        <a:rPr lang="fr-FR" sz="2800" baseline="30000" dirty="0"/>
                        <a:t>er</a:t>
                      </a:r>
                      <a:r>
                        <a:rPr lang="fr-FR" sz="2800" dirty="0"/>
                        <a:t>  JUILLET 2022 – 31 AOÛT 2023</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524031365"/>
                  </a:ext>
                </a:extLst>
              </a:tr>
              <a:tr h="457200">
                <a:tc gridSpan="3">
                  <a:txBody>
                    <a:bodyPr/>
                    <a:lstStyle/>
                    <a:p>
                      <a:pPr algn="ctr"/>
                      <a:r>
                        <a:rPr lang="fr-FR" sz="2400" b="1" dirty="0"/>
                        <a:t>FRAIS DE GESTION</a:t>
                      </a:r>
                    </a:p>
                  </a:txBody>
                  <a:tcPr/>
                </a:tc>
                <a:tc hMerge="1">
                  <a:txBody>
                    <a:bodyPr/>
                    <a:lstStyle/>
                    <a:p>
                      <a:pPr marL="0" algn="ctr" defTabSz="914400" rtl="0" eaLnBrk="1" latinLnBrk="0" hangingPunct="1"/>
                      <a:endParaRPr lang="fr-FR" sz="2400" b="1" kern="1200" dirty="0">
                        <a:solidFill>
                          <a:schemeClr val="dk1"/>
                        </a:solidFill>
                        <a:latin typeface="+mn-lt"/>
                        <a:ea typeface="+mn-ea"/>
                        <a:cs typeface="+mn-cs"/>
                      </a:endParaRPr>
                    </a:p>
                  </a:txBody>
                  <a:tcPr/>
                </a:tc>
                <a:tc hMerge="1">
                  <a:txBody>
                    <a:bodyPr/>
                    <a:lstStyle/>
                    <a:p>
                      <a:pPr algn="ctr"/>
                      <a:endParaRPr lang="fr-FR" sz="2400" dirty="0"/>
                    </a:p>
                  </a:txBody>
                  <a:tcPr/>
                </a:tc>
                <a:extLst>
                  <a:ext uri="{0D108BD9-81ED-4DB2-BD59-A6C34878D82A}">
                    <a16:rowId xmlns:a16="http://schemas.microsoft.com/office/drawing/2014/main" val="2128449106"/>
                  </a:ext>
                </a:extLst>
              </a:tr>
              <a:tr h="457200">
                <a:tc>
                  <a:txBody>
                    <a:bodyPr/>
                    <a:lstStyle/>
                    <a:p>
                      <a:pPr marL="0" algn="l" defTabSz="914400" rtl="0" eaLnBrk="1" latinLnBrk="0" hangingPunct="1"/>
                      <a:r>
                        <a:rPr lang="fr-FR" sz="2000" b="1" kern="1200" dirty="0">
                          <a:solidFill>
                            <a:schemeClr val="dk1"/>
                          </a:solidFill>
                          <a:latin typeface="+mn-lt"/>
                          <a:ea typeface="+mn-ea"/>
                          <a:cs typeface="+mn-cs"/>
                        </a:rPr>
                        <a:t>Assurance</a:t>
                      </a:r>
                    </a:p>
                  </a:txBody>
                  <a:tcPr/>
                </a:tc>
                <a:tc>
                  <a:txBody>
                    <a:bodyPr/>
                    <a:lstStyle/>
                    <a:p>
                      <a:pPr algn="ctr"/>
                      <a:r>
                        <a:rPr lang="fr-FR" sz="2400" b="1" dirty="0"/>
                        <a:t>  116 €</a:t>
                      </a:r>
                    </a:p>
                  </a:txBody>
                  <a:tcPr/>
                </a:tc>
                <a:tc>
                  <a:txBody>
                    <a:bodyPr/>
                    <a:lstStyle/>
                    <a:p>
                      <a:endParaRPr lang="fr-FR" dirty="0"/>
                    </a:p>
                  </a:txBody>
                  <a:tcPr/>
                </a:tc>
                <a:extLst>
                  <a:ext uri="{0D108BD9-81ED-4DB2-BD59-A6C34878D82A}">
                    <a16:rowId xmlns:a16="http://schemas.microsoft.com/office/drawing/2014/main" val="505583684"/>
                  </a:ext>
                </a:extLst>
              </a:tr>
              <a:tr h="457200">
                <a:tc>
                  <a:txBody>
                    <a:bodyPr/>
                    <a:lstStyle/>
                    <a:p>
                      <a:pPr marL="0" algn="l" defTabSz="914400" rtl="0" eaLnBrk="1" latinLnBrk="0" hangingPunct="1"/>
                      <a:r>
                        <a:rPr lang="fr-FR" sz="2000" b="1" kern="1200" dirty="0">
                          <a:solidFill>
                            <a:schemeClr val="dk1"/>
                          </a:solidFill>
                          <a:latin typeface="+mn-lt"/>
                          <a:ea typeface="+mn-ea"/>
                          <a:cs typeface="+mn-cs"/>
                        </a:rPr>
                        <a:t>Banque</a:t>
                      </a:r>
                    </a:p>
                  </a:txBody>
                  <a:tcPr/>
                </a:tc>
                <a:tc>
                  <a:txBody>
                    <a:bodyPr/>
                    <a:lstStyle/>
                    <a:p>
                      <a:pPr marL="0" algn="ctr" defTabSz="914400" rtl="0" eaLnBrk="1" latinLnBrk="0" hangingPunct="1"/>
                      <a:r>
                        <a:rPr lang="fr-FR" sz="2400" b="1" kern="1200" dirty="0">
                          <a:solidFill>
                            <a:schemeClr val="dk1"/>
                          </a:solidFill>
                          <a:latin typeface="+mn-lt"/>
                          <a:ea typeface="+mn-ea"/>
                          <a:cs typeface="+mn-cs"/>
                        </a:rPr>
                        <a:t>     38 €</a:t>
                      </a:r>
                    </a:p>
                  </a:txBody>
                  <a:tcPr/>
                </a:tc>
                <a:tc>
                  <a:txBody>
                    <a:bodyPr/>
                    <a:lstStyle/>
                    <a:p>
                      <a:endParaRPr lang="fr-FR" dirty="0"/>
                    </a:p>
                  </a:txBody>
                  <a:tcPr/>
                </a:tc>
                <a:extLst>
                  <a:ext uri="{0D108BD9-81ED-4DB2-BD59-A6C34878D82A}">
                    <a16:rowId xmlns:a16="http://schemas.microsoft.com/office/drawing/2014/main" val="2032634523"/>
                  </a:ext>
                </a:extLst>
              </a:tr>
              <a:tr h="457200">
                <a:tc>
                  <a:txBody>
                    <a:bodyPr/>
                    <a:lstStyle/>
                    <a:p>
                      <a:pPr marL="0" algn="l" defTabSz="914400" rtl="0" eaLnBrk="1" latinLnBrk="0" hangingPunct="1"/>
                      <a:r>
                        <a:rPr lang="fr-FR" sz="2000" b="1" kern="1200" dirty="0">
                          <a:solidFill>
                            <a:schemeClr val="dk1"/>
                          </a:solidFill>
                          <a:latin typeface="+mn-lt"/>
                          <a:ea typeface="+mn-ea"/>
                          <a:cs typeface="+mn-cs"/>
                        </a:rPr>
                        <a:t>Bureau</a:t>
                      </a:r>
                    </a:p>
                  </a:txBody>
                  <a:tcPr/>
                </a:tc>
                <a:tc>
                  <a:txBody>
                    <a:bodyPr/>
                    <a:lstStyle/>
                    <a:p>
                      <a:pPr marL="0" algn="ctr" defTabSz="914400" rtl="0" eaLnBrk="1" latinLnBrk="0" hangingPunct="1"/>
                      <a:r>
                        <a:rPr lang="fr-FR" sz="2400" b="1" kern="1200" dirty="0">
                          <a:solidFill>
                            <a:schemeClr val="dk1"/>
                          </a:solidFill>
                          <a:latin typeface="+mn-lt"/>
                          <a:ea typeface="+mn-ea"/>
                          <a:cs typeface="+mn-cs"/>
                        </a:rPr>
                        <a:t>   693 €</a:t>
                      </a:r>
                    </a:p>
                  </a:txBody>
                  <a:tcPr/>
                </a:tc>
                <a:tc>
                  <a:txBody>
                    <a:bodyPr/>
                    <a:lstStyle/>
                    <a:p>
                      <a:endParaRPr lang="fr-FR" dirty="0"/>
                    </a:p>
                  </a:txBody>
                  <a:tcPr/>
                </a:tc>
                <a:extLst>
                  <a:ext uri="{0D108BD9-81ED-4DB2-BD59-A6C34878D82A}">
                    <a16:rowId xmlns:a16="http://schemas.microsoft.com/office/drawing/2014/main" val="861913523"/>
                  </a:ext>
                </a:extLst>
              </a:tr>
              <a:tr h="521524">
                <a:tc>
                  <a:txBody>
                    <a:bodyPr/>
                    <a:lstStyle/>
                    <a:p>
                      <a:pPr marL="0" algn="l" defTabSz="914400" rtl="0" eaLnBrk="1" latinLnBrk="0" hangingPunct="1"/>
                      <a:r>
                        <a:rPr lang="fr-FR" sz="2000" b="1" kern="1200" dirty="0">
                          <a:solidFill>
                            <a:schemeClr val="dk1"/>
                          </a:solidFill>
                          <a:latin typeface="+mn-lt"/>
                          <a:ea typeface="+mn-ea"/>
                          <a:cs typeface="+mn-cs"/>
                        </a:rPr>
                        <a:t>Frais AG, Réunions</a:t>
                      </a:r>
                    </a:p>
                  </a:txBody>
                  <a:tcPr/>
                </a:tc>
                <a:tc>
                  <a:txBody>
                    <a:bodyPr/>
                    <a:lstStyle/>
                    <a:p>
                      <a:pPr marL="0" algn="ctr" defTabSz="914400" rtl="0" eaLnBrk="1" latinLnBrk="0" hangingPunct="1"/>
                      <a:r>
                        <a:rPr lang="fr-FR" sz="2400" b="1" kern="1200" dirty="0">
                          <a:solidFill>
                            <a:schemeClr val="dk1"/>
                          </a:solidFill>
                          <a:latin typeface="+mn-lt"/>
                          <a:ea typeface="+mn-ea"/>
                          <a:cs typeface="+mn-cs"/>
                        </a:rPr>
                        <a:t>1 582 €</a:t>
                      </a:r>
                    </a:p>
                  </a:txBody>
                  <a:tcPr/>
                </a:tc>
                <a:tc>
                  <a:txBody>
                    <a:bodyPr/>
                    <a:lstStyle/>
                    <a:p>
                      <a:endParaRPr lang="fr-FR" dirty="0"/>
                    </a:p>
                  </a:txBody>
                  <a:tcPr/>
                </a:tc>
                <a:extLst>
                  <a:ext uri="{0D108BD9-81ED-4DB2-BD59-A6C34878D82A}">
                    <a16:rowId xmlns:a16="http://schemas.microsoft.com/office/drawing/2014/main" val="2144488692"/>
                  </a:ext>
                </a:extLst>
              </a:tr>
              <a:tr h="320804">
                <a:tc>
                  <a:txBody>
                    <a:bodyPr/>
                    <a:lstStyle/>
                    <a:p>
                      <a:pPr marL="0" algn="l" defTabSz="914400" rtl="0" eaLnBrk="1" latinLnBrk="0" hangingPunct="1"/>
                      <a:endParaRPr lang="fr-FR" sz="2000" b="1" kern="1200" dirty="0">
                        <a:solidFill>
                          <a:schemeClr val="dk1"/>
                        </a:solidFill>
                        <a:latin typeface="+mn-lt"/>
                        <a:ea typeface="+mn-ea"/>
                        <a:cs typeface="+mn-cs"/>
                      </a:endParaRPr>
                    </a:p>
                  </a:txBody>
                  <a:tcPr/>
                </a:tc>
                <a:tc gridSpan="2">
                  <a:txBody>
                    <a:bodyPr/>
                    <a:lstStyle/>
                    <a:p>
                      <a:pPr marL="0" algn="ctr" defTabSz="914400" rtl="0" eaLnBrk="1" latinLnBrk="0" hangingPunct="1"/>
                      <a:endParaRPr lang="fr-FR" sz="2400" b="1" kern="1200" dirty="0">
                        <a:solidFill>
                          <a:schemeClr val="dk1"/>
                        </a:solidFill>
                        <a:latin typeface="+mn-lt"/>
                        <a:ea typeface="+mn-ea"/>
                        <a:cs typeface="+mn-cs"/>
                      </a:endParaRPr>
                    </a:p>
                  </a:txBody>
                  <a:tcPr/>
                </a:tc>
                <a:tc hMerge="1">
                  <a:txBody>
                    <a:bodyPr/>
                    <a:lstStyle/>
                    <a:p>
                      <a:endParaRPr lang="fr-FR" dirty="0"/>
                    </a:p>
                  </a:txBody>
                  <a:tcPr/>
                </a:tc>
                <a:extLst>
                  <a:ext uri="{0D108BD9-81ED-4DB2-BD59-A6C34878D82A}">
                    <a16:rowId xmlns:a16="http://schemas.microsoft.com/office/drawing/2014/main" val="2270364561"/>
                  </a:ext>
                </a:extLst>
              </a:tr>
              <a:tr h="255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1200" dirty="0">
                          <a:solidFill>
                            <a:schemeClr val="dk1"/>
                          </a:solidFill>
                          <a:latin typeface="+mn-lt"/>
                          <a:ea typeface="+mn-ea"/>
                          <a:cs typeface="+mn-cs"/>
                        </a:rPr>
                        <a:t>TOTAL</a:t>
                      </a:r>
                    </a:p>
                  </a:txBody>
                  <a:tcPr/>
                </a:tc>
                <a:tc gridSpan="2">
                  <a:txBody>
                    <a:bodyPr/>
                    <a:lstStyle/>
                    <a:p>
                      <a:pPr marL="0" algn="ctr" defTabSz="914400" rtl="0" eaLnBrk="1" latinLnBrk="0" hangingPunct="1"/>
                      <a:r>
                        <a:rPr lang="fr-FR" sz="2400" b="1" kern="1200" dirty="0">
                          <a:solidFill>
                            <a:schemeClr val="dk1"/>
                          </a:solidFill>
                          <a:latin typeface="+mn-lt"/>
                          <a:ea typeface="+mn-ea"/>
                          <a:cs typeface="+mn-cs"/>
                        </a:rPr>
                        <a:t>2 429 €</a:t>
                      </a:r>
                    </a:p>
                  </a:txBody>
                  <a:tcPr/>
                </a:tc>
                <a:tc hMerge="1">
                  <a:txBody>
                    <a:bodyPr/>
                    <a:lstStyle/>
                    <a:p>
                      <a:pPr algn="ctr"/>
                      <a:endParaRPr lang="fr-FR" sz="2400" b="1" dirty="0"/>
                    </a:p>
                  </a:txBody>
                  <a:tcPr/>
                </a:tc>
                <a:extLst>
                  <a:ext uri="{0D108BD9-81ED-4DB2-BD59-A6C34878D82A}">
                    <a16:rowId xmlns:a16="http://schemas.microsoft.com/office/drawing/2014/main" val="3868462293"/>
                  </a:ext>
                </a:extLst>
              </a:tr>
              <a:tr h="457200">
                <a:tc>
                  <a:txBody>
                    <a:bodyPr/>
                    <a:lstStyle/>
                    <a:p>
                      <a:pPr marL="0" algn="l" defTabSz="914400" rtl="0" eaLnBrk="1" latinLnBrk="0" hangingPunct="1"/>
                      <a:endParaRPr lang="fr-FR" sz="2000" b="1" kern="1200" dirty="0">
                        <a:solidFill>
                          <a:schemeClr val="dk1"/>
                        </a:solidFill>
                        <a:latin typeface="+mn-lt"/>
                        <a:ea typeface="+mn-ea"/>
                        <a:cs typeface="+mn-cs"/>
                      </a:endParaRPr>
                    </a:p>
                  </a:txBody>
                  <a:tcPr/>
                </a:tc>
                <a:tc>
                  <a:txBody>
                    <a:bodyPr/>
                    <a:lstStyle/>
                    <a:p>
                      <a:pPr marL="0" algn="ctr" defTabSz="914400" rtl="0" eaLnBrk="1" latinLnBrk="0" hangingPunct="1"/>
                      <a:endParaRPr lang="fr-FR" sz="2400" b="1" kern="1200" dirty="0">
                        <a:solidFill>
                          <a:schemeClr val="dk1"/>
                        </a:solidFill>
                        <a:latin typeface="+mn-lt"/>
                        <a:ea typeface="+mn-ea"/>
                        <a:cs typeface="+mn-cs"/>
                      </a:endParaRPr>
                    </a:p>
                  </a:txBody>
                  <a:tcPr/>
                </a:tc>
                <a:tc>
                  <a:txBody>
                    <a:bodyPr/>
                    <a:lstStyle/>
                    <a:p>
                      <a:pPr algn="ctr"/>
                      <a:endParaRPr lang="fr-FR" sz="2400" b="1" dirty="0"/>
                    </a:p>
                  </a:txBody>
                  <a:tcPr/>
                </a:tc>
                <a:extLst>
                  <a:ext uri="{0D108BD9-81ED-4DB2-BD59-A6C34878D82A}">
                    <a16:rowId xmlns:a16="http://schemas.microsoft.com/office/drawing/2014/main" val="2690908298"/>
                  </a:ext>
                </a:extLst>
              </a:tr>
              <a:tr h="457200">
                <a:tc gridSpan="3">
                  <a:txBody>
                    <a:bodyPr/>
                    <a:lstStyle/>
                    <a:p>
                      <a:pPr marL="0" algn="ctr" defTabSz="914400" rtl="0" eaLnBrk="1" latinLnBrk="0" hangingPunct="1"/>
                      <a:r>
                        <a:rPr lang="fr-FR" sz="2400" b="1" kern="1200" dirty="0">
                          <a:solidFill>
                            <a:schemeClr val="dk1"/>
                          </a:solidFill>
                          <a:latin typeface="+mn-lt"/>
                          <a:ea typeface="+mn-ea"/>
                          <a:cs typeface="+mn-cs"/>
                        </a:rPr>
                        <a:t>ÉDITION</a:t>
                      </a:r>
                      <a:r>
                        <a:rPr lang="fr-FR" sz="2000" b="1" kern="1200" dirty="0">
                          <a:solidFill>
                            <a:schemeClr val="dk1"/>
                          </a:solidFill>
                          <a:latin typeface="+mn-lt"/>
                          <a:ea typeface="+mn-ea"/>
                          <a:cs typeface="+mn-cs"/>
                        </a:rPr>
                        <a:t>, </a:t>
                      </a:r>
                      <a:r>
                        <a:rPr lang="fr-FR" sz="2400" b="1" kern="1200" dirty="0">
                          <a:solidFill>
                            <a:schemeClr val="dk1"/>
                          </a:solidFill>
                          <a:latin typeface="+mn-lt"/>
                          <a:ea typeface="+mn-ea"/>
                          <a:cs typeface="+mn-cs"/>
                        </a:rPr>
                        <a:t>IMPRESSIONS</a:t>
                      </a:r>
                    </a:p>
                  </a:txBody>
                  <a:tcPr/>
                </a:tc>
                <a:tc hMerge="1">
                  <a:txBody>
                    <a:bodyPr/>
                    <a:lstStyle/>
                    <a:p>
                      <a:pPr marL="0" algn="ctr" defTabSz="914400" rtl="0" eaLnBrk="1" latinLnBrk="0" hangingPunct="1"/>
                      <a:endParaRPr lang="fr-FR" sz="2400" b="1" kern="1200" dirty="0">
                        <a:solidFill>
                          <a:schemeClr val="dk1"/>
                        </a:solidFill>
                        <a:latin typeface="+mn-lt"/>
                        <a:ea typeface="+mn-ea"/>
                        <a:cs typeface="+mn-cs"/>
                      </a:endParaRPr>
                    </a:p>
                  </a:txBody>
                  <a:tcPr/>
                </a:tc>
                <a:tc hMerge="1">
                  <a:txBody>
                    <a:bodyPr/>
                    <a:lstStyle/>
                    <a:p>
                      <a:pPr algn="ctr"/>
                      <a:endParaRPr lang="fr-FR" sz="2400" b="1" dirty="0"/>
                    </a:p>
                  </a:txBody>
                  <a:tcPr/>
                </a:tc>
                <a:extLst>
                  <a:ext uri="{0D108BD9-81ED-4DB2-BD59-A6C34878D82A}">
                    <a16:rowId xmlns:a16="http://schemas.microsoft.com/office/drawing/2014/main" val="3755569951"/>
                  </a:ext>
                </a:extLst>
              </a:tr>
              <a:tr h="457200">
                <a:tc>
                  <a:txBody>
                    <a:bodyPr/>
                    <a:lstStyle/>
                    <a:p>
                      <a:pPr marL="0" algn="l" defTabSz="914400" rtl="0" eaLnBrk="1" latinLnBrk="0" hangingPunct="1"/>
                      <a:r>
                        <a:rPr lang="fr-FR" sz="2000" b="1" kern="1200" dirty="0">
                          <a:solidFill>
                            <a:schemeClr val="dk1"/>
                          </a:solidFill>
                          <a:latin typeface="+mn-lt"/>
                          <a:ea typeface="+mn-ea"/>
                          <a:cs typeface="+mn-cs"/>
                        </a:rPr>
                        <a:t>Marches </a:t>
                      </a:r>
                    </a:p>
                    <a:p>
                      <a:pPr marL="0" algn="l" defTabSz="914400" rtl="0" eaLnBrk="1" latinLnBrk="0" hangingPunct="1"/>
                      <a:r>
                        <a:rPr lang="fr-FR" sz="2000" b="1" kern="1200" dirty="0">
                          <a:solidFill>
                            <a:schemeClr val="dk1"/>
                          </a:solidFill>
                          <a:latin typeface="+mn-lt"/>
                          <a:ea typeface="+mn-ea"/>
                          <a:cs typeface="+mn-cs"/>
                        </a:rPr>
                        <a:t>Manifestation UMR</a:t>
                      </a:r>
                    </a:p>
                  </a:txBody>
                  <a:tcPr/>
                </a:tc>
                <a:tc>
                  <a:txBody>
                    <a:bodyPr/>
                    <a:lstStyle/>
                    <a:p>
                      <a:pPr marL="0" algn="ctr" defTabSz="914400" rtl="0" eaLnBrk="1" latinLnBrk="0" hangingPunct="1"/>
                      <a:r>
                        <a:rPr lang="fr-FR" sz="2400" b="1" kern="1200" dirty="0">
                          <a:solidFill>
                            <a:schemeClr val="dk1"/>
                          </a:solidFill>
                          <a:latin typeface="+mn-lt"/>
                          <a:ea typeface="+mn-ea"/>
                          <a:cs typeface="+mn-cs"/>
                        </a:rPr>
                        <a:t>   267 €</a:t>
                      </a:r>
                    </a:p>
                  </a:txBody>
                  <a:tcPr/>
                </a:tc>
                <a:tc>
                  <a:txBody>
                    <a:bodyPr/>
                    <a:lstStyle/>
                    <a:p>
                      <a:pPr algn="ctr"/>
                      <a:endParaRPr lang="fr-FR" sz="2400" b="1" dirty="0"/>
                    </a:p>
                  </a:txBody>
                  <a:tcPr/>
                </a:tc>
                <a:extLst>
                  <a:ext uri="{0D108BD9-81ED-4DB2-BD59-A6C34878D82A}">
                    <a16:rowId xmlns:a16="http://schemas.microsoft.com/office/drawing/2014/main" val="379454389"/>
                  </a:ext>
                </a:extLst>
              </a:tr>
              <a:tr h="457200">
                <a:tc>
                  <a:txBody>
                    <a:bodyPr/>
                    <a:lstStyle/>
                    <a:p>
                      <a:pPr marL="0" algn="l" defTabSz="914400" rtl="0" eaLnBrk="1" latinLnBrk="0" hangingPunct="1"/>
                      <a:r>
                        <a:rPr lang="fr-FR" sz="2000" b="1" kern="1200" dirty="0">
                          <a:solidFill>
                            <a:schemeClr val="dk1"/>
                          </a:solidFill>
                          <a:latin typeface="+mn-lt"/>
                          <a:ea typeface="+mn-ea"/>
                          <a:cs typeface="+mn-cs"/>
                        </a:rPr>
                        <a:t>Edition, Impressions</a:t>
                      </a:r>
                    </a:p>
                  </a:txBody>
                  <a:tcPr/>
                </a:tc>
                <a:tc>
                  <a:txBody>
                    <a:bodyPr/>
                    <a:lstStyle/>
                    <a:p>
                      <a:pPr marL="0" algn="ctr" defTabSz="914400" rtl="0" eaLnBrk="1" latinLnBrk="0" hangingPunct="1"/>
                      <a:r>
                        <a:rPr lang="fr-FR" sz="2400" b="1" kern="1200" dirty="0">
                          <a:solidFill>
                            <a:schemeClr val="dk1"/>
                          </a:solidFill>
                          <a:latin typeface="+mn-lt"/>
                          <a:ea typeface="+mn-ea"/>
                          <a:cs typeface="+mn-cs"/>
                        </a:rPr>
                        <a:t>   804 €</a:t>
                      </a:r>
                    </a:p>
                  </a:txBody>
                  <a:tcPr/>
                </a:tc>
                <a:tc>
                  <a:txBody>
                    <a:bodyPr/>
                    <a:lstStyle/>
                    <a:p>
                      <a:pPr algn="ctr"/>
                      <a:r>
                        <a:rPr lang="fr-FR" sz="2400" b="1" dirty="0"/>
                        <a:t>  </a:t>
                      </a:r>
                    </a:p>
                  </a:txBody>
                  <a:tcPr/>
                </a:tc>
                <a:extLst>
                  <a:ext uri="{0D108BD9-81ED-4DB2-BD59-A6C34878D82A}">
                    <a16:rowId xmlns:a16="http://schemas.microsoft.com/office/drawing/2014/main" val="2813797998"/>
                  </a:ext>
                </a:extLst>
              </a:tr>
              <a:tr h="457200">
                <a:tc>
                  <a:txBody>
                    <a:bodyPr/>
                    <a:lstStyle/>
                    <a:p>
                      <a:pPr marL="0" algn="l" defTabSz="914400" rtl="0" eaLnBrk="1" latinLnBrk="0" hangingPunct="1"/>
                      <a:endParaRPr lang="fr-FR" sz="2000" b="1" kern="1200" dirty="0">
                        <a:solidFill>
                          <a:schemeClr val="dk1"/>
                        </a:solidFill>
                        <a:latin typeface="+mn-lt"/>
                        <a:ea typeface="+mn-ea"/>
                        <a:cs typeface="+mn-cs"/>
                      </a:endParaRPr>
                    </a:p>
                  </a:txBody>
                  <a:tcPr/>
                </a:tc>
                <a:tc gridSpan="2">
                  <a:txBody>
                    <a:bodyPr/>
                    <a:lstStyle/>
                    <a:p>
                      <a:pPr marL="0" algn="ctr" defTabSz="914400" rtl="0" eaLnBrk="1" latinLnBrk="0" hangingPunct="1"/>
                      <a:endParaRPr lang="fr-FR" sz="2400" b="1" kern="1200" dirty="0">
                        <a:solidFill>
                          <a:schemeClr val="dk1"/>
                        </a:solidFill>
                        <a:latin typeface="+mn-lt"/>
                        <a:ea typeface="+mn-ea"/>
                        <a:cs typeface="+mn-cs"/>
                      </a:endParaRPr>
                    </a:p>
                  </a:txBody>
                  <a:tcPr/>
                </a:tc>
                <a:tc hMerge="1">
                  <a:txBody>
                    <a:bodyPr/>
                    <a:lstStyle/>
                    <a:p>
                      <a:endParaRPr lang="fr-FR" dirty="0"/>
                    </a:p>
                  </a:txBody>
                  <a:tcPr/>
                </a:tc>
                <a:extLst>
                  <a:ext uri="{0D108BD9-81ED-4DB2-BD59-A6C34878D82A}">
                    <a16:rowId xmlns:a16="http://schemas.microsoft.com/office/drawing/2014/main" val="666841060"/>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1200" dirty="0">
                          <a:solidFill>
                            <a:schemeClr val="dk1"/>
                          </a:solidFill>
                          <a:latin typeface="+mn-lt"/>
                          <a:ea typeface="+mn-ea"/>
                          <a:cs typeface="+mn-cs"/>
                        </a:rPr>
                        <a:t>TOTAL</a:t>
                      </a:r>
                    </a:p>
                  </a:txBody>
                  <a:tcPr/>
                </a:tc>
                <a:tc gridSpan="2">
                  <a:txBody>
                    <a:bodyPr/>
                    <a:lstStyle/>
                    <a:p>
                      <a:pPr algn="ctr"/>
                      <a:r>
                        <a:rPr lang="fr-FR" sz="2400" b="1" dirty="0"/>
                        <a:t>1 071 €</a:t>
                      </a:r>
                    </a:p>
                  </a:txBody>
                  <a:tcPr/>
                </a:tc>
                <a:tc hMerge="1">
                  <a:txBody>
                    <a:bodyPr/>
                    <a:lstStyle/>
                    <a:p>
                      <a:endParaRPr lang="fr-FR" dirty="0"/>
                    </a:p>
                  </a:txBody>
                  <a:tcPr/>
                </a:tc>
                <a:extLst>
                  <a:ext uri="{0D108BD9-81ED-4DB2-BD59-A6C34878D82A}">
                    <a16:rowId xmlns:a16="http://schemas.microsoft.com/office/drawing/2014/main" val="1631210107"/>
                  </a:ext>
                </a:extLst>
              </a:tr>
              <a:tr h="457200">
                <a:tc>
                  <a:txBody>
                    <a:bodyPr/>
                    <a:lstStyle/>
                    <a:p>
                      <a:pPr marL="0" algn="l" defTabSz="914400" rtl="0" eaLnBrk="1" latinLnBrk="0" hangingPunct="1"/>
                      <a:endParaRPr lang="fr-FR" sz="2400" b="1" kern="1200" dirty="0">
                        <a:solidFill>
                          <a:schemeClr val="dk1"/>
                        </a:solidFill>
                        <a:latin typeface="+mn-lt"/>
                        <a:ea typeface="+mn-ea"/>
                        <a:cs typeface="+mn-cs"/>
                      </a:endParaRPr>
                    </a:p>
                  </a:txBody>
                  <a:tcPr/>
                </a:tc>
                <a:tc gridSpan="2">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070424240"/>
                  </a:ext>
                </a:extLst>
              </a:tr>
            </a:tbl>
          </a:graphicData>
        </a:graphic>
      </p:graphicFrame>
    </p:spTree>
    <p:extLst>
      <p:ext uri="{BB962C8B-B14F-4D97-AF65-F5344CB8AC3E}">
        <p14:creationId xmlns:p14="http://schemas.microsoft.com/office/powerpoint/2010/main" val="1412141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51A8234-A684-4D83-A926-5810BB557EF1}"/>
              </a:ext>
            </a:extLst>
          </p:cNvPr>
          <p:cNvGraphicFramePr>
            <a:graphicFrameLocks noGrp="1"/>
          </p:cNvGraphicFramePr>
          <p:nvPr/>
        </p:nvGraphicFramePr>
        <p:xfrm>
          <a:off x="13252" y="0"/>
          <a:ext cx="9130748" cy="7010400"/>
        </p:xfrm>
        <a:graphic>
          <a:graphicData uri="http://schemas.openxmlformats.org/drawingml/2006/table">
            <a:tbl>
              <a:tblPr>
                <a:tableStyleId>{5C22544A-7EE6-4342-B048-85BDC9FD1C3A}</a:tableStyleId>
              </a:tblPr>
              <a:tblGrid>
                <a:gridCol w="6542293">
                  <a:extLst>
                    <a:ext uri="{9D8B030D-6E8A-4147-A177-3AD203B41FA5}">
                      <a16:colId xmlns:a16="http://schemas.microsoft.com/office/drawing/2014/main" val="269616247"/>
                    </a:ext>
                  </a:extLst>
                </a:gridCol>
                <a:gridCol w="2588455">
                  <a:extLst>
                    <a:ext uri="{9D8B030D-6E8A-4147-A177-3AD203B41FA5}">
                      <a16:colId xmlns:a16="http://schemas.microsoft.com/office/drawing/2014/main" val="4186447928"/>
                    </a:ext>
                  </a:extLst>
                </a:gridCol>
              </a:tblGrid>
              <a:tr h="2286000">
                <a:tc>
                  <a:txBody>
                    <a:bodyPr/>
                    <a:lstStyle/>
                    <a:p>
                      <a:pPr algn="ctr">
                        <a:spcAft>
                          <a:spcPts val="0"/>
                        </a:spcAft>
                      </a:pPr>
                      <a:endParaRPr lang="fr-FR" sz="3600" b="1" dirty="0">
                        <a:effectLst/>
                      </a:endParaRPr>
                    </a:p>
                    <a:p>
                      <a:pPr algn="ctr">
                        <a:spcAft>
                          <a:spcPts val="0"/>
                        </a:spcAft>
                      </a:pPr>
                      <a:endParaRPr lang="fr-FR" sz="3600" b="1" dirty="0">
                        <a:effectLst/>
                      </a:endParaRPr>
                    </a:p>
                    <a:p>
                      <a:pPr algn="ctr">
                        <a:spcAft>
                          <a:spcPts val="0"/>
                        </a:spcAft>
                      </a:pPr>
                      <a:endParaRPr lang="fr-FR" sz="3600" b="1" dirty="0">
                        <a:effectLst/>
                      </a:endParaRPr>
                    </a:p>
                    <a:p>
                      <a:pPr algn="ctr">
                        <a:spcAft>
                          <a:spcPts val="0"/>
                        </a:spcAft>
                      </a:pPr>
                      <a:r>
                        <a:rPr lang="fr-FR" sz="3600" b="1" dirty="0">
                          <a:effectLst/>
                        </a:rPr>
                        <a:t>   Nos avoirs au 1er juillet 2022</a:t>
                      </a:r>
                      <a:endParaRPr lang="fr-FR" sz="3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endParaRPr lang="fr-FR" sz="3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endParaRPr lang="fr-FR" sz="3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endParaRPr lang="fr-FR" sz="3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endParaRPr lang="fr-FR" sz="3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fr-FR" sz="3200" b="1" dirty="0">
                          <a:effectLst/>
                          <a:latin typeface="Calibri" panose="020F0502020204030204" pitchFamily="34" charset="0"/>
                          <a:ea typeface="Times New Roman" panose="02020603050405020304" pitchFamily="18" charset="0"/>
                          <a:cs typeface="Times New Roman" panose="02020603050405020304" pitchFamily="18" charset="0"/>
                        </a:rPr>
                        <a:t>11 591 €</a:t>
                      </a:r>
                    </a:p>
                  </a:txBody>
                  <a:tcPr marL="68580" marR="68580" marT="0" marB="0"/>
                </a:tc>
                <a:extLst>
                  <a:ext uri="{0D108BD9-81ED-4DB2-BD59-A6C34878D82A}">
                    <a16:rowId xmlns:a16="http://schemas.microsoft.com/office/drawing/2014/main" val="117927016"/>
                  </a:ext>
                </a:extLst>
              </a:tr>
              <a:tr h="2286000">
                <a:tc>
                  <a:txBody>
                    <a:bodyPr/>
                    <a:lstStyle/>
                    <a:p>
                      <a:pPr algn="ctr">
                        <a:spcAft>
                          <a:spcPts val="0"/>
                        </a:spcAft>
                      </a:pPr>
                      <a:endParaRPr lang="fr-FR"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fr-FR" sz="3600" b="1" dirty="0">
                          <a:effectLst/>
                          <a:latin typeface="Calibri" panose="020F0502020204030204" pitchFamily="34" charset="0"/>
                          <a:ea typeface="Times New Roman" panose="02020603050405020304" pitchFamily="18" charset="0"/>
                          <a:cs typeface="Times New Roman" panose="02020603050405020304" pitchFamily="18" charset="0"/>
                        </a:rPr>
                        <a:t>Nos avoirs au 31 août 2023</a:t>
                      </a:r>
                    </a:p>
                  </a:txBody>
                  <a:tcPr marL="68580" marR="68580" marT="0" marB="0"/>
                </a:tc>
                <a:tc>
                  <a:txBody>
                    <a:bodyPr/>
                    <a:lstStyle/>
                    <a:p>
                      <a:pPr algn="ctr">
                        <a:spcAft>
                          <a:spcPts val="0"/>
                        </a:spcAft>
                      </a:pPr>
                      <a:endParaRPr lang="fr-FR" sz="3200" b="1" dirty="0">
                        <a:effectLst/>
                      </a:endParaRPr>
                    </a:p>
                    <a:p>
                      <a:pPr algn="ctr">
                        <a:spcAft>
                          <a:spcPts val="0"/>
                        </a:spcAft>
                      </a:pPr>
                      <a:endParaRPr lang="fr-FR" sz="3200" b="1" dirty="0">
                        <a:effectLst/>
                      </a:endParaRPr>
                    </a:p>
                    <a:p>
                      <a:pPr algn="ctr">
                        <a:spcAft>
                          <a:spcPts val="0"/>
                        </a:spcAft>
                      </a:pPr>
                      <a:r>
                        <a:rPr lang="fr-FR" sz="3200" b="1" dirty="0">
                          <a:effectLst/>
                        </a:rPr>
                        <a:t>11 959 €</a:t>
                      </a:r>
                      <a:endParaRPr lang="fr-FR" sz="3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8636193"/>
                  </a:ext>
                </a:extLst>
              </a:tr>
              <a:tr h="2286000">
                <a:tc>
                  <a:txBody>
                    <a:bodyPr/>
                    <a:lstStyle/>
                    <a:p>
                      <a:pPr algn="ctr">
                        <a:spcAft>
                          <a:spcPts val="0"/>
                        </a:spcAft>
                      </a:pPr>
                      <a:endParaRPr lang="fr-FR" sz="3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endParaRPr lang="fr-FR" sz="3200" b="1" u="sng"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8210680"/>
                  </a:ext>
                </a:extLst>
              </a:tr>
            </a:tbl>
          </a:graphicData>
        </a:graphic>
      </p:graphicFrame>
      <p:pic>
        <p:nvPicPr>
          <p:cNvPr id="3" name="Image 2">
            <a:extLst>
              <a:ext uri="{FF2B5EF4-FFF2-40B4-BE49-F238E27FC236}">
                <a16:creationId xmlns:a16="http://schemas.microsoft.com/office/drawing/2014/main" id="{11BF647D-FE0F-52FF-7EC2-1E1A77226693}"/>
              </a:ext>
            </a:extLst>
          </p:cNvPr>
          <p:cNvPicPr>
            <a:picLocks noChangeAspect="1"/>
          </p:cNvPicPr>
          <p:nvPr/>
        </p:nvPicPr>
        <p:blipFill>
          <a:blip r:embed="rId2"/>
          <a:stretch>
            <a:fillRect/>
          </a:stretch>
        </p:blipFill>
        <p:spPr>
          <a:xfrm>
            <a:off x="3832916" y="0"/>
            <a:ext cx="1276634" cy="1276634"/>
          </a:xfrm>
          <a:prstGeom prst="rect">
            <a:avLst/>
          </a:prstGeom>
        </p:spPr>
      </p:pic>
    </p:spTree>
    <p:extLst>
      <p:ext uri="{BB962C8B-B14F-4D97-AF65-F5344CB8AC3E}">
        <p14:creationId xmlns:p14="http://schemas.microsoft.com/office/powerpoint/2010/main" val="4120229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221D28-7759-4F2B-B113-CD7A3B85CB9C}"/>
              </a:ext>
            </a:extLst>
          </p:cNvPr>
          <p:cNvSpPr/>
          <p:nvPr/>
        </p:nvSpPr>
        <p:spPr>
          <a:xfrm>
            <a:off x="0" y="-112755"/>
            <a:ext cx="9144000" cy="6863417"/>
          </a:xfrm>
          <a:prstGeom prst="rect">
            <a:avLst/>
          </a:prstGeom>
          <a:solidFill>
            <a:schemeClr val="bg2"/>
          </a:solidFill>
        </p:spPr>
        <p:txBody>
          <a:bodyPr wrap="square">
            <a:spAutoFit/>
          </a:bodyPr>
          <a:lstStyle/>
          <a:p>
            <a:pPr algn="ctr"/>
            <a:r>
              <a:rPr lang="fr-FR" sz="6000" b="1" u="sng" dirty="0">
                <a:cs typeface="Calibri" panose="020F0502020204030204" pitchFamily="34" charset="0"/>
              </a:rPr>
              <a:t>Nombre d’adhérents </a:t>
            </a:r>
            <a:endParaRPr lang="fr-FR" sz="6000" u="sng" dirty="0"/>
          </a:p>
          <a:p>
            <a:pPr algn="ctr"/>
            <a:r>
              <a:rPr lang="fr-FR" sz="3600" dirty="0"/>
              <a:t> </a:t>
            </a:r>
          </a:p>
          <a:p>
            <a:pPr marL="449580" algn="ctr">
              <a:spcAft>
                <a:spcPts val="0"/>
              </a:spcAft>
            </a:pPr>
            <a:r>
              <a:rPr lang="fr-FR" sz="6600" b="1" dirty="0">
                <a:latin typeface="Calibri" panose="020F0502020204030204" pitchFamily="34" charset="0"/>
                <a:ea typeface="Times New Roman" panose="02020603050405020304" pitchFamily="18" charset="0"/>
                <a:cs typeface="Times New Roman" panose="02020603050405020304" pitchFamily="18" charset="0"/>
              </a:rPr>
              <a:t>AU 31 Décembre 2022</a:t>
            </a:r>
          </a:p>
          <a:p>
            <a:pPr marL="449580" algn="ctr">
              <a:spcAft>
                <a:spcPts val="0"/>
              </a:spcAft>
            </a:pPr>
            <a:r>
              <a:rPr lang="fr-FR" sz="6600" b="1" dirty="0">
                <a:latin typeface="Calibri" panose="020F0502020204030204" pitchFamily="34" charset="0"/>
                <a:ea typeface="Times New Roman" panose="02020603050405020304" pitchFamily="18" charset="0"/>
                <a:cs typeface="Times New Roman" panose="02020603050405020304" pitchFamily="18" charset="0"/>
              </a:rPr>
              <a:t>429</a:t>
            </a:r>
          </a:p>
          <a:p>
            <a:pPr marL="449580" algn="ctr">
              <a:spcAft>
                <a:spcPts val="0"/>
              </a:spcAft>
            </a:pPr>
            <a:endParaRPr lang="fr-FR" sz="6600" b="1" dirty="0">
              <a:latin typeface="Calibri" panose="020F0502020204030204" pitchFamily="34" charset="0"/>
              <a:ea typeface="Times New Roman" panose="02020603050405020304" pitchFamily="18" charset="0"/>
              <a:cs typeface="Times New Roman" panose="02020603050405020304" pitchFamily="18" charset="0"/>
            </a:endParaRPr>
          </a:p>
          <a:p>
            <a:pPr marL="449580" algn="ctr">
              <a:spcAft>
                <a:spcPts val="0"/>
              </a:spcAft>
            </a:pPr>
            <a:r>
              <a:rPr lang="fr-FR" sz="6600" b="1" dirty="0">
                <a:latin typeface="Calibri" panose="020F0502020204030204" pitchFamily="34" charset="0"/>
                <a:ea typeface="Times New Roman" panose="02020603050405020304" pitchFamily="18" charset="0"/>
                <a:cs typeface="Times New Roman" panose="02020603050405020304" pitchFamily="18" charset="0"/>
              </a:rPr>
              <a:t>Au 31 Août 2023</a:t>
            </a:r>
          </a:p>
          <a:p>
            <a:pPr marL="449580" algn="ctr">
              <a:spcAft>
                <a:spcPts val="0"/>
              </a:spcAft>
            </a:pPr>
            <a:r>
              <a:rPr lang="fr-FR" sz="8000" b="1" dirty="0">
                <a:latin typeface="Calibri" panose="020F0502020204030204" pitchFamily="34" charset="0"/>
                <a:ea typeface="Times New Roman" panose="02020603050405020304" pitchFamily="18" charset="0"/>
                <a:cs typeface="Times New Roman" panose="02020603050405020304" pitchFamily="18" charset="0"/>
              </a:rPr>
              <a:t>190</a:t>
            </a:r>
          </a:p>
        </p:txBody>
      </p:sp>
    </p:spTree>
    <p:extLst>
      <p:ext uri="{BB962C8B-B14F-4D97-AF65-F5344CB8AC3E}">
        <p14:creationId xmlns:p14="http://schemas.microsoft.com/office/powerpoint/2010/main" val="361223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 4"/>
          <p:cNvPicPr/>
          <p:nvPr/>
        </p:nvPicPr>
        <p:blipFill>
          <a:blip r:embed="rId2"/>
          <a:stretch/>
        </p:blipFill>
        <p:spPr>
          <a:xfrm>
            <a:off x="0" y="0"/>
            <a:ext cx="9138600" cy="6852600"/>
          </a:xfrm>
          <a:prstGeom prst="rect">
            <a:avLst/>
          </a:prstGeom>
          <a:ln>
            <a:noFill/>
          </a:ln>
        </p:spPr>
      </p:pic>
      <p:sp>
        <p:nvSpPr>
          <p:cNvPr id="339" name="CustomShape 1"/>
          <p:cNvSpPr/>
          <p:nvPr/>
        </p:nvSpPr>
        <p:spPr>
          <a:xfrm>
            <a:off x="392400" y="1855304"/>
            <a:ext cx="7961040" cy="14577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spc="-1" dirty="0">
                <a:solidFill>
                  <a:srgbClr val="000000"/>
                </a:solidFill>
                <a:latin typeface="Tahoma"/>
                <a:ea typeface="DejaVu Sans"/>
              </a:rPr>
              <a:t>  </a:t>
            </a:r>
            <a:endParaRPr lang="fr-FR" sz="2800" b="0" strike="noStrike" spc="-1" dirty="0">
              <a:latin typeface="Arial"/>
            </a:endParaRPr>
          </a:p>
          <a:p>
            <a:pPr algn="ctr">
              <a:lnSpc>
                <a:spcPct val="100000"/>
              </a:lnSpc>
            </a:pPr>
            <a:r>
              <a:rPr lang="fr-FR" sz="3600" b="1" strike="noStrike" spc="-1" dirty="0">
                <a:solidFill>
                  <a:schemeClr val="bg1"/>
                </a:solidFill>
                <a:latin typeface="Calibri"/>
                <a:ea typeface="DejaVu Sans"/>
              </a:rPr>
              <a:t>QUITUS </a:t>
            </a:r>
            <a:r>
              <a:rPr lang="fr-FR" sz="3200" b="1" strike="noStrike" spc="-1" dirty="0">
                <a:solidFill>
                  <a:schemeClr val="bg1"/>
                </a:solidFill>
                <a:latin typeface="Tahoma"/>
                <a:ea typeface="DejaVu Sans"/>
              </a:rPr>
              <a:t>de gestion</a:t>
            </a:r>
            <a:endParaRPr lang="fr-FR" sz="3200" b="0" strike="noStrike" spc="-1" dirty="0">
              <a:solidFill>
                <a:schemeClr val="bg1"/>
              </a:solidFill>
              <a:latin typeface="Arial"/>
            </a:endParaRPr>
          </a:p>
          <a:p>
            <a:pPr algn="ctr">
              <a:lnSpc>
                <a:spcPct val="100000"/>
              </a:lnSpc>
            </a:pPr>
            <a:endParaRPr lang="fr-FR" sz="3200" b="0" strike="noStrike" spc="-1" dirty="0">
              <a:solidFill>
                <a:schemeClr val="bg1"/>
              </a:solidFill>
              <a:latin typeface="Arial"/>
            </a:endParaRPr>
          </a:p>
          <a:p>
            <a:pPr algn="ctr">
              <a:lnSpc>
                <a:spcPct val="100000"/>
              </a:lnSpc>
            </a:pPr>
            <a:r>
              <a:rPr lang="fr-FR" sz="3600" b="1" strike="noStrike" spc="-1" dirty="0">
                <a:solidFill>
                  <a:schemeClr val="bg1"/>
                </a:solidFill>
                <a:latin typeface="Tahoma"/>
                <a:ea typeface="DejaVu Sans"/>
              </a:rPr>
              <a:t>Exercice </a:t>
            </a:r>
          </a:p>
          <a:p>
            <a:pPr algn="ctr">
              <a:lnSpc>
                <a:spcPct val="100000"/>
              </a:lnSpc>
            </a:pPr>
            <a:endParaRPr lang="fr-FR" sz="3600" b="1" spc="-1" dirty="0">
              <a:latin typeface="Tahoma"/>
              <a:ea typeface="DejaVu Sans"/>
            </a:endParaRPr>
          </a:p>
          <a:p>
            <a:pPr algn="ctr">
              <a:lnSpc>
                <a:spcPct val="100000"/>
              </a:lnSpc>
            </a:pPr>
            <a:r>
              <a:rPr lang="fr-FR" sz="3600" b="1" spc="-1" dirty="0">
                <a:solidFill>
                  <a:schemeClr val="bg1"/>
                </a:solidFill>
                <a:latin typeface="Tahoma"/>
                <a:ea typeface="DejaVu Sans"/>
              </a:rPr>
              <a:t>1</a:t>
            </a:r>
            <a:r>
              <a:rPr lang="fr-FR" sz="3600" b="1" spc="-1" baseline="30000" dirty="0">
                <a:solidFill>
                  <a:schemeClr val="bg1"/>
                </a:solidFill>
                <a:latin typeface="Tahoma"/>
                <a:ea typeface="DejaVu Sans"/>
              </a:rPr>
              <a:t>er</a:t>
            </a:r>
            <a:r>
              <a:rPr lang="fr-FR" sz="3600" b="1" spc="-1" dirty="0">
                <a:solidFill>
                  <a:schemeClr val="bg1"/>
                </a:solidFill>
                <a:latin typeface="Tahoma"/>
                <a:ea typeface="DejaVu Sans"/>
              </a:rPr>
              <a:t> JUILLET 2022 </a:t>
            </a:r>
          </a:p>
          <a:p>
            <a:pPr algn="ctr">
              <a:lnSpc>
                <a:spcPct val="100000"/>
              </a:lnSpc>
            </a:pPr>
            <a:r>
              <a:rPr lang="fr-FR" sz="3600" b="1" spc="-1" dirty="0">
                <a:solidFill>
                  <a:schemeClr val="bg1"/>
                </a:solidFill>
                <a:latin typeface="Tahoma"/>
                <a:ea typeface="DejaVu Sans"/>
              </a:rPr>
              <a:t>31 AOÛT 2023</a:t>
            </a:r>
            <a:endParaRPr lang="fr-FR" sz="3600" b="0" strike="noStrike" spc="-1" dirty="0">
              <a:solidFill>
                <a:schemeClr val="bg1"/>
              </a:solidFill>
              <a:latin typeface="Arial"/>
            </a:endParaRPr>
          </a:p>
        </p:txBody>
      </p:sp>
      <p:pic>
        <p:nvPicPr>
          <p:cNvPr id="2" name="Image 1">
            <a:extLst>
              <a:ext uri="{FF2B5EF4-FFF2-40B4-BE49-F238E27FC236}">
                <a16:creationId xmlns:a16="http://schemas.microsoft.com/office/drawing/2014/main" id="{46511206-33A8-9021-CC2C-C059C82090E9}"/>
              </a:ext>
            </a:extLst>
          </p:cNvPr>
          <p:cNvPicPr>
            <a:picLocks noChangeAspect="1"/>
          </p:cNvPicPr>
          <p:nvPr/>
        </p:nvPicPr>
        <p:blipFill>
          <a:blip r:embed="rId3"/>
          <a:stretch>
            <a:fillRect/>
          </a:stretch>
        </p:blipFill>
        <p:spPr>
          <a:xfrm>
            <a:off x="3832916" y="0"/>
            <a:ext cx="1276634" cy="1276634"/>
          </a:xfrm>
          <a:prstGeom prst="rect">
            <a:avLst/>
          </a:prstGeom>
        </p:spPr>
      </p:pic>
    </p:spTree>
    <p:extLst>
      <p:ext uri="{BB962C8B-B14F-4D97-AF65-F5344CB8AC3E}">
        <p14:creationId xmlns:p14="http://schemas.microsoft.com/office/powerpoint/2010/main" val="413009314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852C73C-618E-4551-BC17-E2D9EDE2C4BC}"/>
              </a:ext>
            </a:extLst>
          </p:cNvPr>
          <p:cNvPicPr>
            <a:picLocks noChangeAspect="1"/>
          </p:cNvPicPr>
          <p:nvPr/>
        </p:nvPicPr>
        <p:blipFill>
          <a:blip r:embed="rId2"/>
          <a:stretch>
            <a:fillRect/>
          </a:stretch>
        </p:blipFill>
        <p:spPr>
          <a:xfrm>
            <a:off x="1" y="853031"/>
            <a:ext cx="9144000" cy="7446907"/>
          </a:xfrm>
          <a:prstGeom prst="rect">
            <a:avLst/>
          </a:prstGeom>
        </p:spPr>
      </p:pic>
      <p:sp>
        <p:nvSpPr>
          <p:cNvPr id="9" name="ZoneTexte 8">
            <a:extLst>
              <a:ext uri="{FF2B5EF4-FFF2-40B4-BE49-F238E27FC236}">
                <a16:creationId xmlns:a16="http://schemas.microsoft.com/office/drawing/2014/main" id="{BFA1DBD7-E27A-4BBF-A28C-0001A85DA2C7}"/>
              </a:ext>
            </a:extLst>
          </p:cNvPr>
          <p:cNvSpPr txBox="1"/>
          <p:nvPr/>
        </p:nvSpPr>
        <p:spPr>
          <a:xfrm>
            <a:off x="-1" y="364966"/>
            <a:ext cx="9144001" cy="8048357"/>
          </a:xfrm>
          <a:prstGeom prst="rect">
            <a:avLst/>
          </a:prstGeom>
          <a:solidFill>
            <a:schemeClr val="bg2"/>
          </a:solidFill>
        </p:spPr>
        <p:txBody>
          <a:bodyPr wrap="square" rtlCol="0">
            <a:spAutoFit/>
          </a:bodyPr>
          <a:lstStyle/>
          <a:p>
            <a:r>
              <a:rPr lang="fr-FR" dirty="0">
                <a:latin typeface="Tahoma"/>
                <a:cs typeface="Tahoma"/>
              </a:rPr>
              <a:t> </a:t>
            </a:r>
          </a:p>
          <a:p>
            <a:endParaRPr lang="fr-FR" sz="800" dirty="0">
              <a:latin typeface="Tahoma"/>
              <a:cs typeface="Tahoma"/>
            </a:endParaRPr>
          </a:p>
          <a:p>
            <a:pPr algn="ctr"/>
            <a:r>
              <a:rPr lang="fr-FR" dirty="0">
                <a:latin typeface="Tahoma"/>
                <a:cs typeface="Tahoma"/>
              </a:rPr>
              <a:t>	</a:t>
            </a:r>
            <a:r>
              <a:rPr lang="fr-FR" sz="2400" b="1" dirty="0">
                <a:latin typeface="Tahoma"/>
                <a:cs typeface="Tahoma"/>
              </a:rPr>
              <a:t>COMPOSITION du C.A. au 31 Août 2023</a:t>
            </a:r>
          </a:p>
          <a:p>
            <a:pPr algn="ctr"/>
            <a:r>
              <a:rPr lang="fr-FR" sz="2500" dirty="0">
                <a:latin typeface="Tahoma"/>
                <a:cs typeface="Tahoma"/>
              </a:rPr>
              <a:t>			</a:t>
            </a:r>
          </a:p>
          <a:p>
            <a:pPr marL="5106988" indent="-4024313"/>
            <a:r>
              <a:rPr lang="fr-FR" sz="2500" dirty="0">
                <a:latin typeface="Tahoma"/>
                <a:cs typeface="Tahoma"/>
              </a:rPr>
              <a:t>AILLET Daniel	BASLÉ Yves</a:t>
            </a:r>
          </a:p>
          <a:p>
            <a:pPr marL="5106988" indent="-4024313"/>
            <a:r>
              <a:rPr lang="fr-FR" sz="2500" dirty="0">
                <a:latin typeface="Tahoma"/>
                <a:cs typeface="Tahoma"/>
              </a:rPr>
              <a:t>de BODMAN Arnaud	DELAHAIE Luc</a:t>
            </a:r>
          </a:p>
          <a:p>
            <a:pPr marL="5106988" indent="-4024313"/>
            <a:r>
              <a:rPr lang="fr-FR" sz="2500" dirty="0">
                <a:latin typeface="Tahoma"/>
                <a:cs typeface="Tahoma"/>
              </a:rPr>
              <a:t>JALLOT Guillaume	MORDREL Jean-François </a:t>
            </a:r>
          </a:p>
          <a:p>
            <a:pPr marL="5106988" indent="-4024313"/>
            <a:r>
              <a:rPr lang="fr-FR" sz="2500" dirty="0">
                <a:latin typeface="Tahoma"/>
                <a:cs typeface="Tahoma"/>
              </a:rPr>
              <a:t>PICAUD Evelyne	PILIKINGTON Éric</a:t>
            </a:r>
          </a:p>
          <a:p>
            <a:pPr marL="5106988" indent="-4024313"/>
            <a:r>
              <a:rPr lang="fr-FR" sz="2500" dirty="0">
                <a:latin typeface="Tahoma"/>
                <a:cs typeface="Tahoma"/>
              </a:rPr>
              <a:t>WIEDENHOFF Marc </a:t>
            </a:r>
          </a:p>
          <a:p>
            <a:pPr marL="5106988" indent="-4024313"/>
            <a:endParaRPr lang="fr-FR" sz="2500" dirty="0">
              <a:latin typeface="Tahoma"/>
              <a:cs typeface="Tahoma"/>
            </a:endParaRPr>
          </a:p>
          <a:p>
            <a:pPr marL="5106988" indent="-4024313" algn="ctr"/>
            <a:r>
              <a:rPr lang="fr-FR" sz="2400" b="1" dirty="0">
                <a:latin typeface="Tahoma"/>
                <a:cs typeface="Tahoma"/>
              </a:rPr>
              <a:t>Membres Actifs</a:t>
            </a:r>
          </a:p>
          <a:p>
            <a:pPr marL="5106988" indent="-4024313"/>
            <a:endParaRPr lang="fr-FR" sz="2400" b="1" dirty="0">
              <a:latin typeface="Tahoma"/>
              <a:cs typeface="Tahoma"/>
            </a:endParaRPr>
          </a:p>
          <a:p>
            <a:pPr marL="5106988" indent="-4024313"/>
            <a:r>
              <a:rPr lang="fr-FR" sz="2400" dirty="0">
                <a:latin typeface="Tahoma"/>
                <a:cs typeface="Tahoma"/>
              </a:rPr>
              <a:t>CHATELET Xavier	GIFFRAIN Marie Claude</a:t>
            </a:r>
          </a:p>
          <a:p>
            <a:pPr marL="5106988" indent="-4024313"/>
            <a:r>
              <a:rPr lang="fr-FR" sz="2400" dirty="0">
                <a:latin typeface="Tahoma"/>
                <a:cs typeface="Tahoma"/>
              </a:rPr>
              <a:t>HENRY Gérard-Louis	LE MENER Isabelle</a:t>
            </a:r>
          </a:p>
          <a:p>
            <a:pPr marL="5106988" indent="-4024313"/>
            <a:r>
              <a:rPr lang="fr-FR" sz="2400" dirty="0">
                <a:latin typeface="Tahoma"/>
                <a:cs typeface="Tahoma"/>
              </a:rPr>
              <a:t>MOURET Philippe	VAN DIEN Françoise </a:t>
            </a:r>
          </a:p>
          <a:p>
            <a:pPr marL="5106988" indent="-4024313"/>
            <a:endParaRPr lang="fr-FR" sz="2400" dirty="0">
              <a:latin typeface="Tahoma"/>
              <a:cs typeface="Tahoma"/>
            </a:endParaRPr>
          </a:p>
          <a:p>
            <a:pPr marL="5106988" indent="-4024313"/>
            <a:r>
              <a:rPr lang="fr-FR" sz="2500" dirty="0">
                <a:latin typeface="Tahoma"/>
                <a:cs typeface="Tahoma"/>
              </a:rPr>
              <a:t>	</a:t>
            </a:r>
          </a:p>
          <a:p>
            <a:r>
              <a:rPr lang="fr-FR" sz="2500" dirty="0">
                <a:latin typeface="Tahoma"/>
                <a:cs typeface="Tahoma"/>
              </a:rPr>
              <a:t>					</a:t>
            </a:r>
          </a:p>
          <a:p>
            <a:endParaRPr lang="fr-FR" sz="500" dirty="0">
              <a:latin typeface="Tahoma"/>
              <a:cs typeface="Tahoma"/>
            </a:endParaRPr>
          </a:p>
          <a:p>
            <a:r>
              <a:rPr lang="fr-FR" sz="2400" dirty="0">
                <a:latin typeface="Tahoma"/>
                <a:cs typeface="Tahoma"/>
              </a:rPr>
              <a:t>		</a:t>
            </a:r>
            <a:r>
              <a:rPr lang="fr-FR" sz="2500" dirty="0">
                <a:latin typeface="Tahoma"/>
                <a:cs typeface="Tahoma"/>
              </a:rPr>
              <a:t>			</a:t>
            </a:r>
          </a:p>
          <a:p>
            <a:r>
              <a:rPr lang="fr-FR" sz="2500" dirty="0">
                <a:latin typeface="Tahoma"/>
                <a:cs typeface="Tahoma"/>
              </a:rPr>
              <a:t>			</a:t>
            </a:r>
          </a:p>
          <a:p>
            <a:r>
              <a:rPr lang="fr-FR" sz="2500" dirty="0">
                <a:latin typeface="Tahoma"/>
                <a:cs typeface="Tahoma"/>
              </a:rPr>
              <a:t>		</a:t>
            </a:r>
          </a:p>
          <a:p>
            <a:endParaRPr lang="fr-FR" dirty="0"/>
          </a:p>
        </p:txBody>
      </p:sp>
    </p:spTree>
    <p:extLst>
      <p:ext uri="{BB962C8B-B14F-4D97-AF65-F5344CB8AC3E}">
        <p14:creationId xmlns:p14="http://schemas.microsoft.com/office/powerpoint/2010/main" val="382586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351360" y="260648"/>
            <a:ext cx="7882560" cy="72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2800" b="0" strike="noStrike" spc="-1" dirty="0">
              <a:latin typeface="Arial"/>
            </a:endParaRPr>
          </a:p>
        </p:txBody>
      </p:sp>
      <p:sp>
        <p:nvSpPr>
          <p:cNvPr id="239" name="CustomShape 2"/>
          <p:cNvSpPr/>
          <p:nvPr/>
        </p:nvSpPr>
        <p:spPr>
          <a:xfrm>
            <a:off x="630720" y="1040208"/>
            <a:ext cx="7882560" cy="5695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5040" algn="ctr">
              <a:lnSpc>
                <a:spcPct val="150000"/>
              </a:lnSpc>
              <a:buClr>
                <a:srgbClr val="77933C"/>
              </a:buClr>
              <a:buSzPct val="90000"/>
            </a:pPr>
            <a:endParaRPr lang="fr-FR" sz="2800" b="1" spc="-1" dirty="0">
              <a:solidFill>
                <a:srgbClr val="173874"/>
              </a:solidFill>
              <a:latin typeface="Tahoma"/>
              <a:ea typeface="DejaVu Sans"/>
            </a:endParaRPr>
          </a:p>
          <a:p>
            <a:pPr marL="5040" algn="ctr">
              <a:lnSpc>
                <a:spcPct val="150000"/>
              </a:lnSpc>
              <a:buClr>
                <a:srgbClr val="77933C"/>
              </a:buClr>
              <a:buSzPct val="90000"/>
            </a:pPr>
            <a:r>
              <a:rPr lang="fr-FR" sz="2800" b="1" spc="-1" dirty="0">
                <a:solidFill>
                  <a:srgbClr val="173874"/>
                </a:solidFill>
                <a:latin typeface="Tahoma"/>
                <a:ea typeface="DejaVu Sans"/>
              </a:rPr>
              <a:t>Ordre du jour de l’AG</a:t>
            </a: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Accueil</a:t>
            </a:r>
            <a:endParaRPr lang="fr-FR" sz="2000" b="0" strike="noStrike" spc="-1" dirty="0">
              <a:latin typeface="Arial"/>
            </a:endParaRP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Rapport moral</a:t>
            </a:r>
            <a:endParaRPr lang="fr-FR" sz="2000" b="0" strike="noStrike" spc="-1" dirty="0">
              <a:latin typeface="Arial"/>
            </a:endParaRP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Rapport d’activité</a:t>
            </a:r>
            <a:endParaRPr lang="fr-FR" sz="2000" b="0" strike="noStrike" spc="-1" dirty="0">
              <a:latin typeface="Arial"/>
            </a:endParaRP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Rapport financier</a:t>
            </a:r>
            <a:endParaRPr lang="fr-FR" sz="2000" b="0" strike="noStrike" spc="-1" dirty="0">
              <a:latin typeface="Arial"/>
            </a:endParaRP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Quitus de gestion aux administrateurs</a:t>
            </a:r>
            <a:endParaRPr lang="fr-FR" sz="2000" b="0" strike="noStrike" spc="-1" dirty="0">
              <a:latin typeface="Arial"/>
            </a:endParaRP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Renouvellement du Conseil d’Administration</a:t>
            </a:r>
          </a:p>
          <a:p>
            <a:pPr marL="343080" indent="-338040">
              <a:lnSpc>
                <a:spcPct val="150000"/>
              </a:lnSpc>
              <a:buClr>
                <a:srgbClr val="77933C"/>
              </a:buClr>
              <a:buSzPct val="90000"/>
              <a:buFont typeface="Wingdings" charset="2"/>
              <a:buChar char=""/>
            </a:pPr>
            <a:r>
              <a:rPr lang="fr-FR" sz="2000" spc="-1" dirty="0">
                <a:solidFill>
                  <a:srgbClr val="173874"/>
                </a:solidFill>
                <a:latin typeface="Tahoma"/>
                <a:ea typeface="DejaVu Sans"/>
              </a:rPr>
              <a:t>Orientations des actions de l’Association pour l’année 2024</a:t>
            </a:r>
          </a:p>
          <a:p>
            <a:pPr marL="343080" indent="-338040">
              <a:lnSpc>
                <a:spcPct val="150000"/>
              </a:lnSpc>
              <a:buClr>
                <a:srgbClr val="77933C"/>
              </a:buClr>
              <a:buSzPct val="90000"/>
              <a:buFont typeface="Wingdings" charset="2"/>
              <a:buChar char=""/>
            </a:pPr>
            <a:r>
              <a:rPr lang="fr-FR" sz="2000" b="0" strike="noStrike" spc="-1" dirty="0">
                <a:solidFill>
                  <a:srgbClr val="173874"/>
                </a:solidFill>
                <a:latin typeface="Tahoma"/>
                <a:ea typeface="DejaVu Sans"/>
              </a:rPr>
              <a:t>Questions diverses</a:t>
            </a:r>
          </a:p>
          <a:p>
            <a:pPr marL="343080" indent="-338040">
              <a:lnSpc>
                <a:spcPct val="150000"/>
              </a:lnSpc>
              <a:buClr>
                <a:srgbClr val="77933C"/>
              </a:buClr>
              <a:buSzPct val="90000"/>
              <a:buFont typeface="Wingdings" charset="2"/>
              <a:buChar char=""/>
            </a:pPr>
            <a:r>
              <a:rPr lang="fr-FR" sz="2000" spc="-1" dirty="0">
                <a:solidFill>
                  <a:srgbClr val="173874"/>
                </a:solidFill>
                <a:latin typeface="Tahoma"/>
                <a:ea typeface="DejaVu Sans"/>
              </a:rPr>
              <a:t>Intervention de M. BOIXIÈRE.</a:t>
            </a:r>
            <a:endParaRPr lang="fr-FR" sz="2000" b="0" strike="noStrike" spc="-1" dirty="0">
              <a:solidFill>
                <a:srgbClr val="173874"/>
              </a:solidFill>
              <a:latin typeface="Tahoma"/>
              <a:ea typeface="DejaVu Sans"/>
            </a:endParaRPr>
          </a:p>
          <a:p>
            <a:pPr marL="343080" indent="-338040" algn="ctr">
              <a:lnSpc>
                <a:spcPct val="150000"/>
              </a:lnSpc>
              <a:buClr>
                <a:srgbClr val="77933C"/>
              </a:buClr>
              <a:buSzPct val="90000"/>
              <a:buFont typeface="Wingdings" charset="2"/>
              <a:buChar char=""/>
            </a:pPr>
            <a:r>
              <a:rPr lang="fr-FR" sz="2000" b="1" spc="-1" dirty="0">
                <a:solidFill>
                  <a:srgbClr val="173874"/>
                </a:solidFill>
                <a:latin typeface="Tahoma"/>
                <a:ea typeface="DejaVu Sans"/>
              </a:rPr>
              <a:t>Verre de l’Amitié</a:t>
            </a:r>
            <a:endParaRPr lang="fr-FR" sz="2000" b="1" strike="noStrike" spc="-1" dirty="0">
              <a:solidFill>
                <a:srgbClr val="173874"/>
              </a:solidFill>
              <a:latin typeface="Tahoma"/>
              <a:ea typeface="DejaVu Sans"/>
            </a:endParaRPr>
          </a:p>
          <a:p>
            <a:pPr marL="5040">
              <a:lnSpc>
                <a:spcPct val="150000"/>
              </a:lnSpc>
              <a:buClr>
                <a:srgbClr val="77933C"/>
              </a:buClr>
              <a:buSzPct val="90000"/>
            </a:pPr>
            <a:endParaRPr lang="fr-FR" sz="2000" spc="-1" dirty="0">
              <a:solidFill>
                <a:srgbClr val="173874"/>
              </a:solidFill>
              <a:latin typeface="Tahoma"/>
              <a:ea typeface="DejaVu Sans"/>
            </a:endParaRPr>
          </a:p>
          <a:p>
            <a:pPr marL="5040">
              <a:lnSpc>
                <a:spcPct val="150000"/>
              </a:lnSpc>
              <a:buClr>
                <a:srgbClr val="77933C"/>
              </a:buClr>
              <a:buSzPct val="90000"/>
            </a:pPr>
            <a:endParaRPr lang="fr-FR" sz="2000" b="0" strike="noStrike" spc="-1" dirty="0">
              <a:solidFill>
                <a:srgbClr val="173874"/>
              </a:solidFill>
              <a:latin typeface="Tahoma"/>
              <a:ea typeface="DejaVu Sans"/>
            </a:endParaRPr>
          </a:p>
          <a:p>
            <a:pPr marL="5040">
              <a:lnSpc>
                <a:spcPct val="150000"/>
              </a:lnSpc>
              <a:buClr>
                <a:srgbClr val="77933C"/>
              </a:buClr>
              <a:buSzPct val="90000"/>
            </a:pPr>
            <a:endParaRPr lang="fr-FR" sz="2000" spc="-1" dirty="0">
              <a:solidFill>
                <a:srgbClr val="173874"/>
              </a:solidFill>
              <a:latin typeface="Tahoma"/>
              <a:ea typeface="DejaVu Sans"/>
            </a:endParaRPr>
          </a:p>
        </p:txBody>
      </p:sp>
      <p:sp>
        <p:nvSpPr>
          <p:cNvPr id="240" name="CustomShape 3"/>
          <p:cNvSpPr/>
          <p:nvPr/>
        </p:nvSpPr>
        <p:spPr>
          <a:xfrm>
            <a:off x="8274240" y="6434640"/>
            <a:ext cx="1036800" cy="300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fld id="{493E2327-CBF0-4723-B57C-450455F4C747}" type="slidenum">
              <a:rPr lang="fr-FR" sz="1400" b="0" strike="noStrike" spc="-1">
                <a:solidFill>
                  <a:srgbClr val="173874"/>
                </a:solidFill>
                <a:latin typeface="Tahoma"/>
                <a:ea typeface="DejaVu Sans"/>
              </a:rPr>
              <a:pPr>
                <a:lnSpc>
                  <a:spcPct val="100000"/>
                </a:lnSpc>
              </a:pPr>
              <a:t>2</a:t>
            </a:fld>
            <a:endParaRPr lang="fr-FR" sz="1400" b="0" strike="noStrike" spc="-1">
              <a:latin typeface="Arial"/>
            </a:endParaRPr>
          </a:p>
        </p:txBody>
      </p:sp>
      <p:pic>
        <p:nvPicPr>
          <p:cNvPr id="2" name="Image 1">
            <a:extLst>
              <a:ext uri="{FF2B5EF4-FFF2-40B4-BE49-F238E27FC236}">
                <a16:creationId xmlns:a16="http://schemas.microsoft.com/office/drawing/2014/main" id="{94C5D3A7-6FA1-862F-2C4E-552F36E2B95E}"/>
              </a:ext>
            </a:extLst>
          </p:cNvPr>
          <p:cNvPicPr>
            <a:picLocks noChangeAspect="1"/>
          </p:cNvPicPr>
          <p:nvPr/>
        </p:nvPicPr>
        <p:blipFill>
          <a:blip r:embed="rId3"/>
          <a:stretch>
            <a:fillRect/>
          </a:stretch>
        </p:blipFill>
        <p:spPr>
          <a:xfrm>
            <a:off x="3654323" y="372151"/>
            <a:ext cx="1276634" cy="1276634"/>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extShape 1"/>
          <p:cNvSpPr txBox="1"/>
          <p:nvPr/>
        </p:nvSpPr>
        <p:spPr>
          <a:xfrm>
            <a:off x="4383" y="5400"/>
            <a:ext cx="9786600" cy="6852600"/>
          </a:xfrm>
          <a:prstGeom prst="rect">
            <a:avLst/>
          </a:prstGeom>
          <a:blipFill rotWithShape="0">
            <a:blip r:embed="rId2"/>
            <a:stretch>
              <a:fillRect/>
            </a:stretch>
          </a:blipFill>
          <a:ln>
            <a:noFill/>
          </a:ln>
        </p:spPr>
        <p:txBody>
          <a:bodyPr lIns="90000" tIns="45000" rIns="90000" bIns="45000"/>
          <a:lstStyle/>
          <a:p>
            <a:r>
              <a:rPr lang="fr-FR" sz="1800" b="0" strike="noStrike" spc="-1">
                <a:latin typeface="Arial"/>
              </a:rPr>
              <a:t>C</a:t>
            </a:r>
          </a:p>
        </p:txBody>
      </p:sp>
      <p:sp>
        <p:nvSpPr>
          <p:cNvPr id="342" name="TextShape 2"/>
          <p:cNvSpPr txBox="1"/>
          <p:nvPr/>
        </p:nvSpPr>
        <p:spPr>
          <a:xfrm>
            <a:off x="2347200" y="432000"/>
            <a:ext cx="4852800" cy="576000"/>
          </a:xfrm>
          <a:prstGeom prst="rect">
            <a:avLst/>
          </a:prstGeom>
          <a:noFill/>
          <a:ln>
            <a:noFill/>
          </a:ln>
        </p:spPr>
        <p:txBody>
          <a:bodyPr lIns="90000" tIns="45000" rIns="90000" bIns="45000"/>
          <a:lstStyle/>
          <a:p>
            <a:endParaRPr lang="fr-FR" sz="2800" b="0" strike="noStrike" spc="-1" dirty="0">
              <a:latin typeface="Arial"/>
            </a:endParaRPr>
          </a:p>
        </p:txBody>
      </p:sp>
      <p:sp>
        <p:nvSpPr>
          <p:cNvPr id="343" name="TextShape 3"/>
          <p:cNvSpPr txBox="1"/>
          <p:nvPr/>
        </p:nvSpPr>
        <p:spPr>
          <a:xfrm>
            <a:off x="1164209" y="842040"/>
            <a:ext cx="8265600" cy="777960"/>
          </a:xfrm>
          <a:prstGeom prst="rect">
            <a:avLst/>
          </a:prstGeom>
          <a:noFill/>
          <a:ln>
            <a:noFill/>
          </a:ln>
        </p:spPr>
        <p:txBody>
          <a:bodyPr lIns="90000" tIns="45000" rIns="90000" bIns="45000"/>
          <a:lstStyle/>
          <a:p>
            <a:endParaRPr lang="fr-FR" sz="2600" b="0" strike="noStrike" spc="-1" dirty="0">
              <a:latin typeface="Tahoma"/>
            </a:endParaRPr>
          </a:p>
        </p:txBody>
      </p:sp>
      <p:sp>
        <p:nvSpPr>
          <p:cNvPr id="344" name="TextShape 4"/>
          <p:cNvSpPr txBox="1"/>
          <p:nvPr/>
        </p:nvSpPr>
        <p:spPr>
          <a:xfrm>
            <a:off x="648000" y="2232000"/>
            <a:ext cx="8352000" cy="1775160"/>
          </a:xfrm>
          <a:prstGeom prst="rect">
            <a:avLst/>
          </a:prstGeom>
          <a:noFill/>
          <a:ln>
            <a:noFill/>
          </a:ln>
        </p:spPr>
        <p:txBody>
          <a:bodyPr lIns="90000" tIns="45000" rIns="90000" bIns="45000"/>
          <a:lstStyle/>
          <a:p>
            <a:pPr algn="just"/>
            <a:endParaRPr lang="fr-FR" sz="2400" b="1" strike="noStrike" spc="-1" dirty="0">
              <a:solidFill>
                <a:srgbClr val="000000"/>
              </a:solidFill>
              <a:latin typeface="Tahoma"/>
              <a:ea typeface="DejaVu Sans"/>
            </a:endParaRPr>
          </a:p>
          <a:p>
            <a:pPr algn="just"/>
            <a:endParaRPr lang="fr-FR" sz="2400" b="1" spc="-1" dirty="0">
              <a:solidFill>
                <a:srgbClr val="000000"/>
              </a:solidFill>
              <a:latin typeface="Tahoma"/>
              <a:ea typeface="DejaVu Sans"/>
            </a:endParaRPr>
          </a:p>
          <a:p>
            <a:pPr algn="just"/>
            <a:r>
              <a:rPr lang="fr-FR" sz="2400" b="1" spc="-1" dirty="0">
                <a:solidFill>
                  <a:schemeClr val="bg1"/>
                </a:solidFill>
                <a:latin typeface="Tahoma"/>
                <a:ea typeface="DejaVu Sans"/>
              </a:rPr>
              <a:t>L’ensemble du Conseil d’Administration propose les candidatures de Marie Claude GIFFRAIN et Françoise VAN DIEN comme membre titulaire.</a:t>
            </a:r>
          </a:p>
          <a:p>
            <a:pPr algn="just"/>
            <a:endParaRPr lang="fr-FR" sz="2400" b="1" spc="-1" dirty="0">
              <a:solidFill>
                <a:srgbClr val="000000"/>
              </a:solidFill>
              <a:latin typeface="Tahoma"/>
              <a:ea typeface="DejaVu Sans"/>
            </a:endParaRPr>
          </a:p>
          <a:p>
            <a:pPr algn="just"/>
            <a:r>
              <a:rPr lang="fr-FR" sz="2400" b="1" spc="-1" dirty="0">
                <a:solidFill>
                  <a:srgbClr val="000000"/>
                </a:solidFill>
                <a:latin typeface="Tahoma"/>
                <a:ea typeface="DejaVu Sans"/>
              </a:rPr>
              <a:t> </a:t>
            </a:r>
          </a:p>
          <a:p>
            <a:pPr algn="just"/>
            <a:endParaRPr lang="fr-FR" sz="2400" b="1" spc="-1" dirty="0">
              <a:solidFill>
                <a:srgbClr val="000000"/>
              </a:solidFill>
              <a:latin typeface="Tahoma"/>
              <a:ea typeface="DejaVu Sans"/>
            </a:endParaRPr>
          </a:p>
          <a:p>
            <a:pPr algn="just"/>
            <a:r>
              <a:rPr lang="fr-FR" sz="2400" b="1" spc="-1" dirty="0">
                <a:solidFill>
                  <a:srgbClr val="000000"/>
                </a:solidFill>
                <a:latin typeface="Tahoma"/>
                <a:ea typeface="DejaVu Sans"/>
              </a:rPr>
              <a:t> </a:t>
            </a:r>
          </a:p>
          <a:p>
            <a:endParaRPr lang="fr-FR" sz="2200" spc="-1" dirty="0">
              <a:solidFill>
                <a:schemeClr val="bg1"/>
              </a:solidFill>
              <a:latin typeface="Tahoma"/>
              <a:ea typeface="DejaVu Sans"/>
            </a:endParaRPr>
          </a:p>
          <a:p>
            <a:endParaRPr lang="fr-FR" sz="2200" b="0" strike="noStrike" spc="-1" dirty="0">
              <a:solidFill>
                <a:schemeClr val="bg1"/>
              </a:solidFill>
              <a:latin typeface="Tahoma"/>
              <a:ea typeface="DejaVu Sans"/>
            </a:endParaRPr>
          </a:p>
          <a:p>
            <a:endParaRPr lang="fr-FR" sz="2200" b="0" strike="noStrike" spc="-1" dirty="0">
              <a:solidFill>
                <a:schemeClr val="bg1"/>
              </a:solidFill>
              <a:latin typeface="Tahoma"/>
              <a:ea typeface="DejaVu Sans"/>
            </a:endParaRPr>
          </a:p>
          <a:p>
            <a:endParaRPr lang="fr-FR" sz="2200" b="0" strike="noStrike" spc="-1" dirty="0">
              <a:solidFill>
                <a:schemeClr val="bg1"/>
              </a:solidFill>
              <a:latin typeface="Arial"/>
            </a:endParaRPr>
          </a:p>
        </p:txBody>
      </p:sp>
      <p:pic>
        <p:nvPicPr>
          <p:cNvPr id="2" name="Image 1">
            <a:extLst>
              <a:ext uri="{FF2B5EF4-FFF2-40B4-BE49-F238E27FC236}">
                <a16:creationId xmlns:a16="http://schemas.microsoft.com/office/drawing/2014/main" id="{8BB707AD-CEFD-936A-22FD-21A4DBDCA235}"/>
              </a:ext>
            </a:extLst>
          </p:cNvPr>
          <p:cNvPicPr>
            <a:picLocks noChangeAspect="1"/>
          </p:cNvPicPr>
          <p:nvPr/>
        </p:nvPicPr>
        <p:blipFill>
          <a:blip r:embed="rId3"/>
          <a:stretch>
            <a:fillRect/>
          </a:stretch>
        </p:blipFill>
        <p:spPr>
          <a:xfrm>
            <a:off x="3933683" y="664644"/>
            <a:ext cx="1276634" cy="129871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eau, ciel, bateau&#10;&#10;Description générée automatiquement">
            <a:extLst>
              <a:ext uri="{FF2B5EF4-FFF2-40B4-BE49-F238E27FC236}">
                <a16:creationId xmlns:a16="http://schemas.microsoft.com/office/drawing/2014/main" id="{7402705E-B419-9CE2-48FC-5B2E5D42F824}"/>
              </a:ext>
            </a:extLst>
          </p:cNvPr>
          <p:cNvPicPr>
            <a:picLocks noChangeAspect="1"/>
          </p:cNvPicPr>
          <p:nvPr/>
        </p:nvPicPr>
        <p:blipFill rotWithShape="1">
          <a:blip r:embed="rId2"/>
          <a:srcRect l="18039" r="6946" b="-1"/>
          <a:stretch/>
        </p:blipFill>
        <p:spPr>
          <a:xfrm>
            <a:off x="0" y="1282"/>
            <a:ext cx="9143980" cy="6856718"/>
          </a:xfrm>
          <a:prstGeom prst="rect">
            <a:avLst/>
          </a:prstGeom>
        </p:spPr>
      </p:pic>
      <p:sp>
        <p:nvSpPr>
          <p:cNvPr id="2" name="Titre 1">
            <a:extLst>
              <a:ext uri="{FF2B5EF4-FFF2-40B4-BE49-F238E27FC236}">
                <a16:creationId xmlns:a16="http://schemas.microsoft.com/office/drawing/2014/main" id="{D1ECA61C-B32E-688B-802F-6E33D40DD8DD}"/>
              </a:ext>
            </a:extLst>
          </p:cNvPr>
          <p:cNvSpPr>
            <a:spLocks noGrp="1"/>
          </p:cNvSpPr>
          <p:nvPr>
            <p:ph type="title"/>
          </p:nvPr>
        </p:nvSpPr>
        <p:spPr>
          <a:xfrm>
            <a:off x="457200" y="596348"/>
            <a:ext cx="8229600" cy="272017"/>
          </a:xfrm>
        </p:spPr>
        <p:txBody>
          <a:bodyPr>
            <a:normAutofit fontScale="90000"/>
          </a:bodyPr>
          <a:lstStyle/>
          <a:p>
            <a:br>
              <a:rPr lang="fr-FR" sz="4400" dirty="0">
                <a:effectLst/>
                <a:latin typeface="Calibri, serif"/>
              </a:rPr>
            </a:br>
            <a:endParaRPr lang="fr-FR" dirty="0"/>
          </a:p>
        </p:txBody>
      </p:sp>
      <p:sp>
        <p:nvSpPr>
          <p:cNvPr id="5" name="Espace réservé du contenu 4">
            <a:extLst>
              <a:ext uri="{FF2B5EF4-FFF2-40B4-BE49-F238E27FC236}">
                <a16:creationId xmlns:a16="http://schemas.microsoft.com/office/drawing/2014/main" id="{145E1CA7-E772-0492-5357-E568DC31004A}"/>
              </a:ext>
            </a:extLst>
          </p:cNvPr>
          <p:cNvSpPr>
            <a:spLocks noGrp="1"/>
          </p:cNvSpPr>
          <p:nvPr>
            <p:ph idx="1"/>
          </p:nvPr>
        </p:nvSpPr>
        <p:spPr>
          <a:xfrm>
            <a:off x="457200" y="868365"/>
            <a:ext cx="8229600" cy="5393287"/>
          </a:xfrm>
        </p:spPr>
        <p:txBody>
          <a:bodyPr>
            <a:normAutofit fontScale="85000" lnSpcReduction="20000"/>
          </a:bodyPr>
          <a:lstStyle/>
          <a:p>
            <a:pPr marL="0" indent="0" algn="ctr">
              <a:lnSpc>
                <a:spcPct val="150000"/>
              </a:lnSpc>
              <a:buClr>
                <a:srgbClr val="77933C"/>
              </a:buClr>
              <a:buSzPct val="90000"/>
              <a:buNone/>
            </a:pPr>
            <a:r>
              <a:rPr lang="fr-FR" sz="4000" b="1" spc="-1" dirty="0">
                <a:solidFill>
                  <a:srgbClr val="173874"/>
                </a:solidFill>
                <a:latin typeface="Tahoma"/>
                <a:ea typeface="DejaVu Sans"/>
              </a:rPr>
              <a:t>Orientation des actions de l’Association pour l’année 2024</a:t>
            </a:r>
          </a:p>
          <a:p>
            <a:pPr marL="5040">
              <a:lnSpc>
                <a:spcPct val="150000"/>
              </a:lnSpc>
              <a:buClr>
                <a:srgbClr val="77933C"/>
              </a:buClr>
              <a:buSzPct val="90000"/>
            </a:pPr>
            <a:endParaRPr lang="fr-FR" spc="-1" dirty="0">
              <a:solidFill>
                <a:srgbClr val="173874"/>
              </a:solidFill>
              <a:effectLst>
                <a:outerShdw blurRad="38100" dist="38100" dir="2700000" algn="tl">
                  <a:srgbClr val="000000">
                    <a:alpha val="43137"/>
                  </a:srgbClr>
                </a:outerShdw>
              </a:effectLst>
              <a:latin typeface="Tahoma"/>
              <a:ea typeface="DejaVu Sans"/>
            </a:endParaRPr>
          </a:p>
          <a:p>
            <a:pPr marL="5040" indent="0">
              <a:lnSpc>
                <a:spcPct val="150000"/>
              </a:lnSpc>
              <a:buClr>
                <a:srgbClr val="77933C"/>
              </a:buClr>
              <a:buSzPct val="90000"/>
              <a:buNone/>
            </a:pPr>
            <a:r>
              <a:rPr lang="fr-FR" sz="3200" b="1" spc="-1" dirty="0">
                <a:solidFill>
                  <a:schemeClr val="bg1"/>
                </a:solidFill>
                <a:effectLst>
                  <a:outerShdw blurRad="38100" dist="38100" dir="2700000" algn="tl">
                    <a:srgbClr val="000000">
                      <a:alpha val="43137"/>
                    </a:srgbClr>
                  </a:outerShdw>
                </a:effectLst>
                <a:latin typeface="Tahoma"/>
                <a:ea typeface="DejaVu Sans"/>
              </a:rPr>
              <a:t>	Plan Quinquennal</a:t>
            </a:r>
          </a:p>
          <a:p>
            <a:pPr marL="5040" indent="0">
              <a:lnSpc>
                <a:spcPct val="150000"/>
              </a:lnSpc>
              <a:buClr>
                <a:srgbClr val="77933C"/>
              </a:buClr>
              <a:buSzPct val="90000"/>
              <a:buNone/>
            </a:pPr>
            <a:r>
              <a:rPr lang="fr-FR" sz="3200" b="1" strike="noStrike" spc="-1" dirty="0">
                <a:solidFill>
                  <a:schemeClr val="bg1"/>
                </a:solidFill>
                <a:effectLst>
                  <a:outerShdw blurRad="38100" dist="38100" dir="2700000" algn="tl">
                    <a:srgbClr val="000000">
                      <a:alpha val="43137"/>
                    </a:srgbClr>
                  </a:outerShdw>
                </a:effectLst>
                <a:latin typeface="Tahoma"/>
                <a:ea typeface="DejaVu Sans"/>
              </a:rPr>
              <a:t>	Démarches juridiques</a:t>
            </a:r>
          </a:p>
          <a:p>
            <a:pPr marL="5040" indent="0">
              <a:lnSpc>
                <a:spcPct val="150000"/>
              </a:lnSpc>
              <a:buClr>
                <a:srgbClr val="77933C"/>
              </a:buClr>
              <a:buSzPct val="90000"/>
              <a:buNone/>
            </a:pPr>
            <a:r>
              <a:rPr lang="fr-FR" sz="3200" b="1" spc="-1" dirty="0">
                <a:solidFill>
                  <a:schemeClr val="bg1"/>
                </a:solidFill>
                <a:effectLst>
                  <a:outerShdw blurRad="38100" dist="38100" dir="2700000" algn="tl">
                    <a:srgbClr val="000000">
                      <a:alpha val="43137"/>
                    </a:srgbClr>
                  </a:outerShdw>
                </a:effectLst>
                <a:latin typeface="Tahoma"/>
                <a:ea typeface="DejaVu Sans"/>
              </a:rPr>
              <a:t>	Financement participatif</a:t>
            </a:r>
          </a:p>
          <a:p>
            <a:pPr marL="5040" indent="0">
              <a:lnSpc>
                <a:spcPct val="150000"/>
              </a:lnSpc>
              <a:buClr>
                <a:srgbClr val="77933C"/>
              </a:buClr>
              <a:buSzPct val="90000"/>
              <a:buNone/>
            </a:pPr>
            <a:r>
              <a:rPr lang="fr-FR" sz="3200" b="1" strike="noStrike" spc="-1" dirty="0">
                <a:solidFill>
                  <a:schemeClr val="bg1"/>
                </a:solidFill>
                <a:effectLst>
                  <a:outerShdw blurRad="38100" dist="38100" dir="2700000" algn="tl">
                    <a:srgbClr val="000000">
                      <a:alpha val="43137"/>
                    </a:srgbClr>
                  </a:outerShdw>
                </a:effectLst>
                <a:latin typeface="Tahoma"/>
                <a:ea typeface="DejaVu Sans"/>
              </a:rPr>
              <a:t>	Association « Collectif des maires des 	communes des  bords de Rance » </a:t>
            </a:r>
          </a:p>
          <a:p>
            <a:pPr marL="5040" indent="0" algn="ctr">
              <a:lnSpc>
                <a:spcPct val="150000"/>
              </a:lnSpc>
              <a:buClr>
                <a:srgbClr val="77933C"/>
              </a:buClr>
              <a:buSzPct val="90000"/>
              <a:buNone/>
            </a:pPr>
            <a:endParaRPr lang="fr-FR" sz="3200" b="1" strike="noStrike" spc="-1" dirty="0">
              <a:solidFill>
                <a:schemeClr val="bg1"/>
              </a:solidFill>
              <a:latin typeface="Tahoma"/>
              <a:ea typeface="DejaVu Sans"/>
            </a:endParaRPr>
          </a:p>
          <a:p>
            <a:endParaRPr lang="fr-FR" dirty="0"/>
          </a:p>
        </p:txBody>
      </p:sp>
    </p:spTree>
    <p:extLst>
      <p:ext uri="{BB962C8B-B14F-4D97-AF65-F5344CB8AC3E}">
        <p14:creationId xmlns:p14="http://schemas.microsoft.com/office/powerpoint/2010/main" val="2378005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23406" y="2326040"/>
            <a:ext cx="6858000" cy="1790700"/>
          </a:xfrm>
        </p:spPr>
        <p:txBody>
          <a:bodyPr/>
          <a:lstStyle/>
          <a:p>
            <a:r>
              <a:rPr lang="fr-FR" dirty="0"/>
              <a:t>Plan quinquennal 2018/2023 et perspectives </a:t>
            </a:r>
          </a:p>
        </p:txBody>
      </p:sp>
      <p:pic>
        <p:nvPicPr>
          <p:cNvPr id="4" name="Image 3">
            <a:extLst>
              <a:ext uri="{FF2B5EF4-FFF2-40B4-BE49-F238E27FC236}">
                <a16:creationId xmlns:a16="http://schemas.microsoft.com/office/drawing/2014/main" id="{9A42B38F-CDAD-FA14-9A63-9C255D14E1E1}"/>
              </a:ext>
            </a:extLst>
          </p:cNvPr>
          <p:cNvPicPr>
            <a:picLocks noChangeAspect="1"/>
          </p:cNvPicPr>
          <p:nvPr/>
        </p:nvPicPr>
        <p:blipFill>
          <a:blip r:embed="rId2"/>
          <a:stretch>
            <a:fillRect/>
          </a:stretch>
        </p:blipFill>
        <p:spPr>
          <a:xfrm>
            <a:off x="3766654" y="532915"/>
            <a:ext cx="1276634" cy="1276634"/>
          </a:xfrm>
          <a:prstGeom prst="rect">
            <a:avLst/>
          </a:prstGeom>
        </p:spPr>
      </p:pic>
    </p:spTree>
    <p:extLst>
      <p:ext uri="{BB962C8B-B14F-4D97-AF65-F5344CB8AC3E}">
        <p14:creationId xmlns:p14="http://schemas.microsoft.com/office/powerpoint/2010/main" val="405861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extérieur, eau, ciel, bateau&#10;&#10;Description générée automatiquement">
            <a:extLst>
              <a:ext uri="{FF2B5EF4-FFF2-40B4-BE49-F238E27FC236}">
                <a16:creationId xmlns:a16="http://schemas.microsoft.com/office/drawing/2014/main" id="{6FA4D091-2EA0-CCC0-E306-201284B662DA}"/>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itre 2">
            <a:extLst>
              <a:ext uri="{FF2B5EF4-FFF2-40B4-BE49-F238E27FC236}">
                <a16:creationId xmlns:a16="http://schemas.microsoft.com/office/drawing/2014/main" id="{A8026715-12CC-E53D-2EB6-DDF2F78AD312}"/>
              </a:ext>
            </a:extLst>
          </p:cNvPr>
          <p:cNvSpPr>
            <a:spLocks noGrp="1"/>
          </p:cNvSpPr>
          <p:nvPr>
            <p:ph type="title"/>
          </p:nvPr>
        </p:nvSpPr>
        <p:spPr>
          <a:xfrm>
            <a:off x="0" y="-1126435"/>
            <a:ext cx="9144000" cy="6697241"/>
          </a:xfrm>
        </p:spPr>
        <p:txBody>
          <a:bodyPr>
            <a:normAutofit fontScale="90000"/>
          </a:bodyPr>
          <a:lstStyle/>
          <a:p>
            <a:br>
              <a:rPr lang="fr-FR" dirty="0"/>
            </a:br>
            <a:br>
              <a:rPr lang="fr-FR" dirty="0"/>
            </a:br>
            <a:r>
              <a:rPr lang="fr-FR" dirty="0"/>
              <a:t>10/2016 Courrier du ministère de l’environnement</a:t>
            </a:r>
            <a:br>
              <a:rPr lang="fr-FR" dirty="0"/>
            </a:br>
            <a:r>
              <a:rPr lang="fr-FR" dirty="0"/>
              <a:t>Objet : réflexion sur l’envasement de la Rance</a:t>
            </a:r>
            <a:br>
              <a:rPr lang="fr-FR" dirty="0"/>
            </a:br>
            <a:br>
              <a:rPr lang="fr-FR" dirty="0"/>
            </a:br>
            <a:r>
              <a:rPr lang="fr-FR" dirty="0">
                <a:solidFill>
                  <a:schemeClr val="bg1"/>
                </a:solidFill>
              </a:rPr>
              <a:t>05/2017	Rapport CGEDD – CGE</a:t>
            </a:r>
            <a:br>
              <a:rPr lang="fr-FR" dirty="0">
                <a:solidFill>
                  <a:schemeClr val="bg1"/>
                </a:solidFill>
              </a:rPr>
            </a:br>
            <a:r>
              <a:rPr lang="fr-FR" dirty="0">
                <a:solidFill>
                  <a:schemeClr val="bg1"/>
                </a:solidFill>
              </a:rPr>
              <a:t>Gestion sédimentaire de l’estuaire de la Rance</a:t>
            </a:r>
          </a:p>
        </p:txBody>
      </p:sp>
    </p:spTree>
    <p:extLst>
      <p:ext uri="{BB962C8B-B14F-4D97-AF65-F5344CB8AC3E}">
        <p14:creationId xmlns:p14="http://schemas.microsoft.com/office/powerpoint/2010/main" val="2120956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eau, ciel, bateau&#10;&#10;Description générée automatiquement">
            <a:extLst>
              <a:ext uri="{FF2B5EF4-FFF2-40B4-BE49-F238E27FC236}">
                <a16:creationId xmlns:a16="http://schemas.microsoft.com/office/drawing/2014/main" id="{7402705E-B419-9CE2-48FC-5B2E5D42F824}"/>
              </a:ext>
            </a:extLst>
          </p:cNvPr>
          <p:cNvPicPr>
            <a:picLocks noChangeAspect="1"/>
          </p:cNvPicPr>
          <p:nvPr/>
        </p:nvPicPr>
        <p:blipFill rotWithShape="1">
          <a:blip r:embed="rId2">
            <a:alphaModFix amt="70000"/>
          </a:blip>
          <a:srcRect l="18039" r="6946" b="-1"/>
          <a:stretch/>
        </p:blipFill>
        <p:spPr>
          <a:xfrm>
            <a:off x="-145754" y="1282"/>
            <a:ext cx="9143980" cy="6856718"/>
          </a:xfrm>
          <a:prstGeom prst="rect">
            <a:avLst/>
          </a:prstGeom>
        </p:spPr>
      </p:pic>
      <p:sp>
        <p:nvSpPr>
          <p:cNvPr id="2" name="Titre 1">
            <a:extLst>
              <a:ext uri="{FF2B5EF4-FFF2-40B4-BE49-F238E27FC236}">
                <a16:creationId xmlns:a16="http://schemas.microsoft.com/office/drawing/2014/main" id="{D1ECA61C-B32E-688B-802F-6E33D40DD8DD}"/>
              </a:ext>
            </a:extLst>
          </p:cNvPr>
          <p:cNvSpPr>
            <a:spLocks noGrp="1"/>
          </p:cNvSpPr>
          <p:nvPr>
            <p:ph type="title"/>
          </p:nvPr>
        </p:nvSpPr>
        <p:spPr>
          <a:xfrm>
            <a:off x="457200" y="596348"/>
            <a:ext cx="8229600" cy="272017"/>
          </a:xfrm>
        </p:spPr>
        <p:txBody>
          <a:bodyPr>
            <a:normAutofit fontScale="90000"/>
          </a:bodyPr>
          <a:lstStyle/>
          <a:p>
            <a:r>
              <a:rPr lang="fr-FR" sz="4400" b="1" dirty="0">
                <a:latin typeface="Calibri, serif"/>
              </a:rPr>
              <a:t>PLAN </a:t>
            </a:r>
            <a:r>
              <a:rPr lang="fr-FR" sz="4400" b="1" dirty="0">
                <a:effectLst/>
                <a:latin typeface="Calibri, serif"/>
              </a:rPr>
              <a:t>QUINQUENNAL</a:t>
            </a:r>
            <a:br>
              <a:rPr lang="fr-FR" sz="4400" dirty="0">
                <a:effectLst/>
                <a:latin typeface="Calibri, serif"/>
              </a:rPr>
            </a:br>
            <a:endParaRPr lang="fr-FR" dirty="0"/>
          </a:p>
        </p:txBody>
      </p:sp>
      <p:sp>
        <p:nvSpPr>
          <p:cNvPr id="5" name="Espace réservé du contenu 4">
            <a:extLst>
              <a:ext uri="{FF2B5EF4-FFF2-40B4-BE49-F238E27FC236}">
                <a16:creationId xmlns:a16="http://schemas.microsoft.com/office/drawing/2014/main" id="{145E1CA7-E772-0492-5357-E568DC31004A}"/>
              </a:ext>
            </a:extLst>
          </p:cNvPr>
          <p:cNvSpPr>
            <a:spLocks noGrp="1"/>
          </p:cNvSpPr>
          <p:nvPr>
            <p:ph idx="1"/>
          </p:nvPr>
        </p:nvSpPr>
        <p:spPr>
          <a:xfrm>
            <a:off x="457200" y="868365"/>
            <a:ext cx="8229600" cy="5393287"/>
          </a:xfrm>
        </p:spPr>
        <p:txBody>
          <a:bodyPr>
            <a:normAutofit/>
          </a:bodyPr>
          <a:lstStyle/>
          <a:p>
            <a:pPr rtl="0"/>
            <a:r>
              <a:rPr lang="fr-FR" sz="3200" b="1" dirty="0">
                <a:effectLst/>
                <a:latin typeface="Calibri, serif"/>
              </a:rPr>
              <a:t>Programme expérimental de mesures de gestion sédimentaire</a:t>
            </a:r>
            <a:endParaRPr lang="fr-FR" sz="3200" b="1" dirty="0">
              <a:effectLst/>
            </a:endParaRPr>
          </a:p>
          <a:p>
            <a:r>
              <a:rPr lang="fr-FR" b="1" dirty="0">
                <a:latin typeface="Calibri, serif"/>
              </a:rPr>
              <a:t>Installer un conseil scientifique formé d'experts internationaux et nationaux</a:t>
            </a:r>
          </a:p>
          <a:p>
            <a:pPr algn="ctr"/>
            <a:endParaRPr lang="fr-FR" b="1" dirty="0">
              <a:latin typeface="Calibri, serif"/>
            </a:endParaRPr>
          </a:p>
          <a:p>
            <a:pPr rtl="0"/>
            <a:r>
              <a:rPr lang="fr-FR" sz="3200" b="1" dirty="0">
                <a:effectLst/>
                <a:latin typeface="Calibri, serif"/>
              </a:rPr>
              <a:t>Finaliser un programme de Recherche et développement avec un comité d'experts adapté et le mener à bien </a:t>
            </a:r>
            <a:endParaRPr lang="fr-FR" sz="3200" b="1" dirty="0">
              <a:latin typeface="Calibri, serif"/>
            </a:endParaRPr>
          </a:p>
          <a:p>
            <a:pPr rtl="0"/>
            <a:r>
              <a:rPr lang="fr-FR" sz="3200" b="1" dirty="0">
                <a:effectLst/>
                <a:latin typeface="Calibri, serif"/>
              </a:rPr>
              <a:t>Evolution de la Concession (ÉTAT –EDF)</a:t>
            </a:r>
          </a:p>
          <a:p>
            <a:endParaRPr lang="fr-FR" dirty="0"/>
          </a:p>
        </p:txBody>
      </p:sp>
    </p:spTree>
    <p:extLst>
      <p:ext uri="{BB962C8B-B14F-4D97-AF65-F5344CB8AC3E}">
        <p14:creationId xmlns:p14="http://schemas.microsoft.com/office/powerpoint/2010/main" val="346489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terrain, nature, saleté&#10;&#10;Description générée automatiquement">
            <a:extLst>
              <a:ext uri="{FF2B5EF4-FFF2-40B4-BE49-F238E27FC236}">
                <a16:creationId xmlns:a16="http://schemas.microsoft.com/office/drawing/2014/main" id="{8C4FF6FE-B5C6-7BDC-068F-BE0325FD064D}"/>
              </a:ext>
            </a:extLst>
          </p:cNvPr>
          <p:cNvPicPr>
            <a:picLocks noChangeAspect="1"/>
          </p:cNvPicPr>
          <p:nvPr/>
        </p:nvPicPr>
        <p:blipFill rotWithShape="1">
          <a:blip r:embed="rId2">
            <a:alphaModFix amt="70000"/>
          </a:blip>
          <a:srcRect l="7288" r="32701"/>
          <a:stretch/>
        </p:blipFill>
        <p:spPr>
          <a:xfrm>
            <a:off x="20" y="1282"/>
            <a:ext cx="9143980" cy="6856718"/>
          </a:xfrm>
          <a:prstGeom prst="rect">
            <a:avLst/>
          </a:prstGeom>
        </p:spPr>
      </p:pic>
      <p:sp>
        <p:nvSpPr>
          <p:cNvPr id="2" name="Titre 1">
            <a:extLst>
              <a:ext uri="{FF2B5EF4-FFF2-40B4-BE49-F238E27FC236}">
                <a16:creationId xmlns:a16="http://schemas.microsoft.com/office/drawing/2014/main" id="{A984249B-6748-491B-3D2A-529C16F0E578}"/>
              </a:ext>
            </a:extLst>
          </p:cNvPr>
          <p:cNvSpPr>
            <a:spLocks noGrp="1"/>
          </p:cNvSpPr>
          <p:nvPr>
            <p:ph type="title"/>
          </p:nvPr>
        </p:nvSpPr>
        <p:spPr/>
        <p:txBody>
          <a:bodyPr>
            <a:normAutofit/>
          </a:bodyPr>
          <a:lstStyle/>
          <a:p>
            <a:r>
              <a:rPr lang="fr-FR" sz="4000" dirty="0">
                <a:solidFill>
                  <a:schemeClr val="bg1"/>
                </a:solidFill>
              </a:rPr>
              <a:t>LES INTERVENANTS</a:t>
            </a:r>
          </a:p>
        </p:txBody>
      </p:sp>
      <p:sp>
        <p:nvSpPr>
          <p:cNvPr id="4" name="Espace réservé du contenu 3">
            <a:extLst>
              <a:ext uri="{FF2B5EF4-FFF2-40B4-BE49-F238E27FC236}">
                <a16:creationId xmlns:a16="http://schemas.microsoft.com/office/drawing/2014/main" id="{101D53D1-4192-BA3E-72C7-B3CAE97D9BE0}"/>
              </a:ext>
            </a:extLst>
          </p:cNvPr>
          <p:cNvSpPr>
            <a:spLocks noGrp="1"/>
          </p:cNvSpPr>
          <p:nvPr>
            <p:ph idx="1"/>
          </p:nvPr>
        </p:nvSpPr>
        <p:spPr/>
        <p:txBody>
          <a:bodyPr>
            <a:normAutofit lnSpcReduction="10000"/>
          </a:bodyPr>
          <a:lstStyle/>
          <a:p>
            <a:endParaRPr lang="fr-FR" dirty="0"/>
          </a:p>
          <a:p>
            <a:endParaRPr lang="fr-FR" dirty="0"/>
          </a:p>
          <a:p>
            <a:r>
              <a:rPr lang="fr-FR" b="1" dirty="0"/>
              <a:t>Le Préfet de la Région Bretagne</a:t>
            </a:r>
          </a:p>
          <a:p>
            <a:r>
              <a:rPr lang="fr-FR" b="1" dirty="0"/>
              <a:t>Le Sous- Préfet de Dinan</a:t>
            </a:r>
          </a:p>
          <a:p>
            <a:r>
              <a:rPr lang="fr-FR" b="1" dirty="0"/>
              <a:t>L’Etablissement Public Territorial de Bassin Rance Beaussais Frémur - Maitre d’ouvrage</a:t>
            </a:r>
          </a:p>
          <a:p>
            <a:r>
              <a:rPr lang="fr-FR" b="1" dirty="0"/>
              <a:t>Le Conseil Scientifique</a:t>
            </a:r>
          </a:p>
          <a:p>
            <a:r>
              <a:rPr lang="fr-FR" b="1" dirty="0"/>
              <a:t>Le comité de pilotage financier</a:t>
            </a:r>
          </a:p>
          <a:p>
            <a:endParaRPr lang="fr-FR" dirty="0"/>
          </a:p>
          <a:p>
            <a:endParaRPr lang="fr-FR" dirty="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2503437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0731" y="1369967"/>
            <a:ext cx="7886700" cy="494635"/>
          </a:xfrm>
        </p:spPr>
        <p:txBody>
          <a:bodyPr>
            <a:normAutofit fontScale="90000"/>
          </a:bodyPr>
          <a:lstStyle/>
          <a:p>
            <a:r>
              <a:rPr lang="fr-FR" dirty="0"/>
              <a:t>Plan quinquennal : l’heure du bilan </a:t>
            </a:r>
            <a:r>
              <a:rPr lang="fr-FR" sz="1500" dirty="0"/>
              <a:t>(*)</a:t>
            </a:r>
            <a:br>
              <a:rPr lang="fr-FR" sz="1500" dirty="0"/>
            </a:br>
            <a:r>
              <a:rPr lang="fr-FR" sz="1500" dirty="0"/>
              <a:t>(*): commission estuaire</a:t>
            </a:r>
            <a:endParaRPr lang="fr-FR" dirty="0"/>
          </a:p>
        </p:txBody>
      </p:sp>
      <p:graphicFrame>
        <p:nvGraphicFramePr>
          <p:cNvPr id="8" name="Tableau 7"/>
          <p:cNvGraphicFramePr>
            <a:graphicFrameLocks noGrp="1"/>
          </p:cNvGraphicFramePr>
          <p:nvPr/>
        </p:nvGraphicFramePr>
        <p:xfrm>
          <a:off x="937708" y="4932143"/>
          <a:ext cx="3330388" cy="1059180"/>
        </p:xfrm>
        <a:graphic>
          <a:graphicData uri="http://schemas.openxmlformats.org/drawingml/2006/table">
            <a:tbl>
              <a:tblPr firstRow="1" bandRow="1">
                <a:tableStyleId>{8A107856-5554-42FB-B03E-39F5DBC370BA}</a:tableStyleId>
              </a:tblPr>
              <a:tblGrid>
                <a:gridCol w="1629335">
                  <a:extLst>
                    <a:ext uri="{9D8B030D-6E8A-4147-A177-3AD203B41FA5}">
                      <a16:colId xmlns:a16="http://schemas.microsoft.com/office/drawing/2014/main" val="3714385122"/>
                    </a:ext>
                  </a:extLst>
                </a:gridCol>
                <a:gridCol w="1701053">
                  <a:extLst>
                    <a:ext uri="{9D8B030D-6E8A-4147-A177-3AD203B41FA5}">
                      <a16:colId xmlns:a16="http://schemas.microsoft.com/office/drawing/2014/main" val="2478788215"/>
                    </a:ext>
                  </a:extLst>
                </a:gridCol>
              </a:tblGrid>
              <a:tr h="278130">
                <a:tc>
                  <a:txBody>
                    <a:bodyPr/>
                    <a:lstStyle/>
                    <a:p>
                      <a:r>
                        <a:rPr lang="fr-FR" sz="1400" dirty="0"/>
                        <a:t>Prévu CGEDD</a:t>
                      </a:r>
                      <a:endParaRPr lang="fr-FR" sz="1400" b="0" dirty="0"/>
                    </a:p>
                  </a:txBody>
                  <a:tcPr marL="68580" marR="68580" marT="34290" marB="34290"/>
                </a:tc>
                <a:tc>
                  <a:txBody>
                    <a:bodyPr/>
                    <a:lstStyle/>
                    <a:p>
                      <a:r>
                        <a:rPr lang="fr-FR" sz="1400" dirty="0"/>
                        <a:t> </a:t>
                      </a:r>
                      <a:r>
                        <a:rPr lang="fr-FR" sz="1400" baseline="0" dirty="0"/>
                        <a:t> 250 000 m3 cumulés</a:t>
                      </a:r>
                      <a:endParaRPr lang="fr-FR" sz="1400" b="0" dirty="0"/>
                    </a:p>
                  </a:txBody>
                  <a:tcPr marL="68580" marR="68580" marT="34290" marB="34290"/>
                </a:tc>
                <a:extLst>
                  <a:ext uri="{0D108BD9-81ED-4DB2-BD59-A6C34878D82A}">
                    <a16:rowId xmlns:a16="http://schemas.microsoft.com/office/drawing/2014/main" val="3035055837"/>
                  </a:ext>
                </a:extLst>
              </a:tr>
              <a:tr h="278130">
                <a:tc>
                  <a:txBody>
                    <a:bodyPr/>
                    <a:lstStyle/>
                    <a:p>
                      <a:r>
                        <a:rPr lang="fr-FR" sz="1400" dirty="0"/>
                        <a:t>Réalisé</a:t>
                      </a:r>
                    </a:p>
                  </a:txBody>
                  <a:tcPr marL="68580" marR="68580" marT="34290" marB="34290"/>
                </a:tc>
                <a:tc>
                  <a:txBody>
                    <a:bodyPr/>
                    <a:lstStyle/>
                    <a:p>
                      <a:r>
                        <a:rPr lang="fr-FR" sz="1400" dirty="0"/>
                        <a:t>24 000</a:t>
                      </a:r>
                      <a:r>
                        <a:rPr lang="fr-FR" sz="1400" baseline="0" dirty="0"/>
                        <a:t> m3 (**)</a:t>
                      </a:r>
                      <a:endParaRPr lang="fr-FR" sz="1400" dirty="0"/>
                    </a:p>
                  </a:txBody>
                  <a:tcPr marL="68580" marR="68580" marT="34290" marB="34290"/>
                </a:tc>
                <a:extLst>
                  <a:ext uri="{0D108BD9-81ED-4DB2-BD59-A6C34878D82A}">
                    <a16:rowId xmlns:a16="http://schemas.microsoft.com/office/drawing/2014/main" val="3118847952"/>
                  </a:ext>
                </a:extLst>
              </a:tr>
              <a:tr h="278130">
                <a:tc>
                  <a:txBody>
                    <a:bodyPr/>
                    <a:lstStyle/>
                    <a:p>
                      <a:r>
                        <a:rPr lang="fr-FR" sz="1400" dirty="0"/>
                        <a:t>Envasement période</a:t>
                      </a:r>
                    </a:p>
                  </a:txBody>
                  <a:tcPr marL="68580" marR="68580" marT="34290" marB="34290"/>
                </a:tc>
                <a:tc>
                  <a:txBody>
                    <a:bodyPr/>
                    <a:lstStyle/>
                    <a:p>
                      <a:r>
                        <a:rPr lang="fr-FR" sz="1400" dirty="0"/>
                        <a:t>600 à 840 000 m3</a:t>
                      </a:r>
                    </a:p>
                  </a:txBody>
                  <a:tcPr marL="68580" marR="68580" marT="34290" marB="34290"/>
                </a:tc>
                <a:extLst>
                  <a:ext uri="{0D108BD9-81ED-4DB2-BD59-A6C34878D82A}">
                    <a16:rowId xmlns:a16="http://schemas.microsoft.com/office/drawing/2014/main" val="4211636086"/>
                  </a:ext>
                </a:extLst>
              </a:tr>
            </a:tbl>
          </a:graphicData>
        </a:graphic>
      </p:graphicFrame>
      <p:sp>
        <p:nvSpPr>
          <p:cNvPr id="9" name="ZoneTexte 8"/>
          <p:cNvSpPr txBox="1"/>
          <p:nvPr/>
        </p:nvSpPr>
        <p:spPr>
          <a:xfrm>
            <a:off x="4374585" y="5210839"/>
            <a:ext cx="2718547" cy="300082"/>
          </a:xfrm>
          <a:prstGeom prst="rect">
            <a:avLst/>
          </a:prstGeom>
          <a:noFill/>
        </p:spPr>
        <p:txBody>
          <a:bodyPr wrap="square" rtlCol="0">
            <a:spAutoFit/>
          </a:bodyPr>
          <a:lstStyle/>
          <a:p>
            <a:r>
              <a:rPr lang="fr-FR" sz="1350" dirty="0"/>
              <a:t>Les chiffres du dévasement effectif  </a:t>
            </a:r>
          </a:p>
        </p:txBody>
      </p:sp>
      <p:sp>
        <p:nvSpPr>
          <p:cNvPr id="10" name="ZoneTexte 9"/>
          <p:cNvSpPr txBox="1"/>
          <p:nvPr/>
        </p:nvSpPr>
        <p:spPr>
          <a:xfrm>
            <a:off x="4268097" y="5581868"/>
            <a:ext cx="1022360" cy="230832"/>
          </a:xfrm>
          <a:prstGeom prst="rect">
            <a:avLst/>
          </a:prstGeom>
          <a:noFill/>
        </p:spPr>
        <p:txBody>
          <a:bodyPr wrap="square" rtlCol="0">
            <a:spAutoFit/>
          </a:bodyPr>
          <a:lstStyle/>
          <a:p>
            <a:r>
              <a:rPr lang="fr-FR" sz="900" dirty="0"/>
              <a:t>(**) hors Livet 3</a:t>
            </a:r>
          </a:p>
        </p:txBody>
      </p:sp>
      <p:sp>
        <p:nvSpPr>
          <p:cNvPr id="3" name="Flèche angle droit à deux pointes 2"/>
          <p:cNvSpPr/>
          <p:nvPr/>
        </p:nvSpPr>
        <p:spPr>
          <a:xfrm>
            <a:off x="7093132" y="3757205"/>
            <a:ext cx="914400" cy="1730828"/>
          </a:xfrm>
          <a:prstGeom prst="leftUpArrow">
            <a:avLst>
              <a:gd name="adj1" fmla="val 25000"/>
              <a:gd name="adj2" fmla="val 19643"/>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350"/>
          </a:p>
        </p:txBody>
      </p:sp>
      <p:pic>
        <p:nvPicPr>
          <p:cNvPr id="5" name="Image 4"/>
          <p:cNvPicPr>
            <a:picLocks noChangeAspect="1"/>
          </p:cNvPicPr>
          <p:nvPr/>
        </p:nvPicPr>
        <p:blipFill>
          <a:blip r:embed="rId2"/>
          <a:stretch>
            <a:fillRect/>
          </a:stretch>
        </p:blipFill>
        <p:spPr>
          <a:xfrm>
            <a:off x="4108564" y="386627"/>
            <a:ext cx="926872" cy="926872"/>
          </a:xfrm>
          <a:prstGeom prst="rect">
            <a:avLst/>
          </a:prstGeom>
        </p:spPr>
      </p:pic>
      <p:pic>
        <p:nvPicPr>
          <p:cNvPr id="6" name="Image 5"/>
          <p:cNvPicPr>
            <a:picLocks noChangeAspect="1"/>
          </p:cNvPicPr>
          <p:nvPr/>
        </p:nvPicPr>
        <p:blipFill>
          <a:blip r:embed="rId3"/>
          <a:stretch>
            <a:fillRect/>
          </a:stretch>
        </p:blipFill>
        <p:spPr>
          <a:xfrm>
            <a:off x="555172" y="1864797"/>
            <a:ext cx="6827074" cy="2839465"/>
          </a:xfrm>
          <a:prstGeom prst="rect">
            <a:avLst/>
          </a:prstGeom>
        </p:spPr>
      </p:pic>
    </p:spTree>
    <p:extLst>
      <p:ext uri="{BB962C8B-B14F-4D97-AF65-F5344CB8AC3E}">
        <p14:creationId xmlns:p14="http://schemas.microsoft.com/office/powerpoint/2010/main" val="33596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885093" y="21413"/>
            <a:ext cx="1373813" cy="1373813"/>
          </a:xfrm>
          <a:prstGeom prst="rect">
            <a:avLst/>
          </a:prstGeom>
        </p:spPr>
      </p:pic>
      <p:pic>
        <p:nvPicPr>
          <p:cNvPr id="7" name="Image 6"/>
          <p:cNvPicPr>
            <a:picLocks noChangeAspect="1"/>
          </p:cNvPicPr>
          <p:nvPr/>
        </p:nvPicPr>
        <p:blipFill>
          <a:blip r:embed="rId3"/>
          <a:stretch>
            <a:fillRect/>
          </a:stretch>
        </p:blipFill>
        <p:spPr>
          <a:xfrm>
            <a:off x="69501" y="2627266"/>
            <a:ext cx="6542412" cy="3180806"/>
          </a:xfrm>
          <a:prstGeom prst="rect">
            <a:avLst/>
          </a:prstGeom>
        </p:spPr>
      </p:pic>
      <p:sp>
        <p:nvSpPr>
          <p:cNvPr id="5" name="ZoneTexte 4"/>
          <p:cNvSpPr txBox="1"/>
          <p:nvPr/>
        </p:nvSpPr>
        <p:spPr>
          <a:xfrm>
            <a:off x="6313135" y="3504143"/>
            <a:ext cx="2830865" cy="507831"/>
          </a:xfrm>
          <a:prstGeom prst="rect">
            <a:avLst/>
          </a:prstGeom>
          <a:noFill/>
        </p:spPr>
        <p:txBody>
          <a:bodyPr wrap="square" rtlCol="0">
            <a:spAutoFit/>
          </a:bodyPr>
          <a:lstStyle/>
          <a:p>
            <a:r>
              <a:rPr lang="fr-FR" sz="900" dirty="0"/>
              <a:t>En attente des publications sur état biologique ( écosystème benthique et évolution des larves de poissons)</a:t>
            </a:r>
          </a:p>
        </p:txBody>
      </p:sp>
      <p:sp>
        <p:nvSpPr>
          <p:cNvPr id="6" name="ZoneTexte 5"/>
          <p:cNvSpPr txBox="1"/>
          <p:nvPr/>
        </p:nvSpPr>
        <p:spPr>
          <a:xfrm>
            <a:off x="6313135" y="3909581"/>
            <a:ext cx="2343150" cy="369332"/>
          </a:xfrm>
          <a:prstGeom prst="rect">
            <a:avLst/>
          </a:prstGeom>
          <a:noFill/>
        </p:spPr>
        <p:txBody>
          <a:bodyPr wrap="square" rtlCol="0">
            <a:spAutoFit/>
          </a:bodyPr>
          <a:lstStyle/>
          <a:p>
            <a:r>
              <a:rPr lang="fr-FR" sz="900" dirty="0"/>
              <a:t>Modèle EDF pas encore complet pour simuler la sédimentation av/apr. </a:t>
            </a:r>
          </a:p>
        </p:txBody>
      </p:sp>
      <p:sp>
        <p:nvSpPr>
          <p:cNvPr id="9" name="ZoneTexte 8"/>
          <p:cNvSpPr txBox="1"/>
          <p:nvPr/>
        </p:nvSpPr>
        <p:spPr>
          <a:xfrm>
            <a:off x="6390695" y="4952696"/>
            <a:ext cx="2188030" cy="230832"/>
          </a:xfrm>
          <a:prstGeom prst="rect">
            <a:avLst/>
          </a:prstGeom>
          <a:noFill/>
        </p:spPr>
        <p:txBody>
          <a:bodyPr wrap="square" rtlCol="0">
            <a:spAutoFit/>
          </a:bodyPr>
          <a:lstStyle/>
          <a:p>
            <a:r>
              <a:rPr lang="fr-FR" sz="900" dirty="0"/>
              <a:t>Non traité</a:t>
            </a:r>
          </a:p>
        </p:txBody>
      </p:sp>
      <p:sp>
        <p:nvSpPr>
          <p:cNvPr id="8" name="Rectangle 7"/>
          <p:cNvSpPr/>
          <p:nvPr/>
        </p:nvSpPr>
        <p:spPr>
          <a:xfrm>
            <a:off x="6390694" y="5244014"/>
            <a:ext cx="2540795" cy="646331"/>
          </a:xfrm>
          <a:prstGeom prst="rect">
            <a:avLst/>
          </a:prstGeom>
        </p:spPr>
        <p:txBody>
          <a:bodyPr wrap="square">
            <a:spAutoFit/>
          </a:bodyPr>
          <a:lstStyle/>
          <a:p>
            <a:r>
              <a:rPr lang="fr-FR" sz="900" dirty="0">
                <a:latin typeface="Calibri" panose="020F0502020204030204" pitchFamily="34" charset="0"/>
                <a:ea typeface="Calibri" panose="020F0502020204030204" pitchFamily="34" charset="0"/>
                <a:cs typeface="Times New Roman" panose="02020603050405020304" pitchFamily="18" charset="0"/>
              </a:rPr>
              <a:t>Les objectifs de bon état écologique semblent difficiles à atteindre à l’échéance 2027 (réf. Présentation réunion Conseil Scientifique du 4 avril 2022). </a:t>
            </a:r>
            <a:endParaRPr lang="fr-FR" sz="900" dirty="0"/>
          </a:p>
        </p:txBody>
      </p:sp>
      <p:sp>
        <p:nvSpPr>
          <p:cNvPr id="11" name="Titre 1"/>
          <p:cNvSpPr>
            <a:spLocks noGrp="1"/>
          </p:cNvSpPr>
          <p:nvPr>
            <p:ph type="title"/>
          </p:nvPr>
        </p:nvSpPr>
        <p:spPr>
          <a:xfrm>
            <a:off x="457200" y="1395226"/>
            <a:ext cx="8229600" cy="776542"/>
          </a:xfrm>
        </p:spPr>
        <p:txBody>
          <a:bodyPr>
            <a:normAutofit fontScale="90000"/>
          </a:bodyPr>
          <a:lstStyle/>
          <a:p>
            <a:r>
              <a:rPr lang="fr-FR" dirty="0"/>
              <a:t>Plan quinquennal : l’heure du bilan </a:t>
            </a:r>
            <a:r>
              <a:rPr lang="fr-FR" sz="1500" dirty="0"/>
              <a:t>(*)</a:t>
            </a:r>
            <a:br>
              <a:rPr lang="fr-FR" sz="1500" dirty="0"/>
            </a:br>
            <a:r>
              <a:rPr lang="fr-FR" sz="1500" dirty="0"/>
              <a:t>(*): commission estuaire</a:t>
            </a:r>
            <a:endParaRPr lang="fr-FR" dirty="0"/>
          </a:p>
        </p:txBody>
      </p:sp>
    </p:spTree>
    <p:extLst>
      <p:ext uri="{BB962C8B-B14F-4D97-AF65-F5344CB8AC3E}">
        <p14:creationId xmlns:p14="http://schemas.microsoft.com/office/powerpoint/2010/main" val="5718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437780" y="3063367"/>
            <a:ext cx="2203301" cy="992579"/>
          </a:xfrm>
          <a:prstGeom prst="rect">
            <a:avLst/>
          </a:prstGeom>
          <a:noFill/>
        </p:spPr>
        <p:txBody>
          <a:bodyPr wrap="square" rtlCol="0">
            <a:spAutoFit/>
          </a:bodyPr>
          <a:lstStyle/>
          <a:p>
            <a:r>
              <a:rPr lang="fr-FR" sz="900" dirty="0"/>
              <a:t>Ces points devaient être traités par les services de l’Etat durant le plan.</a:t>
            </a:r>
          </a:p>
          <a:p>
            <a:r>
              <a:rPr lang="fr-FR" sz="900" dirty="0"/>
              <a:t>Rien n’a été annoncé sur ce sujet , probablement en lien avec un contentieux avec l’UE sur les barrages hydroélectriques</a:t>
            </a:r>
            <a:r>
              <a:rPr lang="fr-FR" sz="1350" dirty="0"/>
              <a:t>.  </a:t>
            </a:r>
          </a:p>
        </p:txBody>
      </p:sp>
      <p:pic>
        <p:nvPicPr>
          <p:cNvPr id="2" name="Image 1"/>
          <p:cNvPicPr>
            <a:picLocks noChangeAspect="1"/>
          </p:cNvPicPr>
          <p:nvPr/>
        </p:nvPicPr>
        <p:blipFill>
          <a:blip r:embed="rId2"/>
          <a:stretch>
            <a:fillRect/>
          </a:stretch>
        </p:blipFill>
        <p:spPr>
          <a:xfrm>
            <a:off x="3840633" y="0"/>
            <a:ext cx="1462733" cy="1462733"/>
          </a:xfrm>
          <a:prstGeom prst="rect">
            <a:avLst/>
          </a:prstGeom>
        </p:spPr>
      </p:pic>
      <p:pic>
        <p:nvPicPr>
          <p:cNvPr id="5" name="Image 4"/>
          <p:cNvPicPr>
            <a:picLocks noChangeAspect="1"/>
          </p:cNvPicPr>
          <p:nvPr/>
        </p:nvPicPr>
        <p:blipFill>
          <a:blip r:embed="rId3"/>
          <a:stretch>
            <a:fillRect/>
          </a:stretch>
        </p:blipFill>
        <p:spPr>
          <a:xfrm>
            <a:off x="594912" y="2843339"/>
            <a:ext cx="5540687" cy="1051025"/>
          </a:xfrm>
          <a:prstGeom prst="rect">
            <a:avLst/>
          </a:prstGeom>
        </p:spPr>
      </p:pic>
      <p:sp>
        <p:nvSpPr>
          <p:cNvPr id="8" name="Titre 1"/>
          <p:cNvSpPr>
            <a:spLocks noGrp="1"/>
          </p:cNvSpPr>
          <p:nvPr>
            <p:ph type="title"/>
          </p:nvPr>
        </p:nvSpPr>
        <p:spPr>
          <a:xfrm>
            <a:off x="457200" y="1828800"/>
            <a:ext cx="8229600" cy="415810"/>
          </a:xfrm>
        </p:spPr>
        <p:txBody>
          <a:bodyPr>
            <a:normAutofit fontScale="90000"/>
          </a:bodyPr>
          <a:lstStyle/>
          <a:p>
            <a:r>
              <a:rPr lang="fr-FR" dirty="0"/>
              <a:t>Plan quinquennal : l’heure du bilan </a:t>
            </a:r>
            <a:r>
              <a:rPr lang="fr-FR" sz="1500" dirty="0"/>
              <a:t>(*)</a:t>
            </a:r>
            <a:br>
              <a:rPr lang="fr-FR" sz="1500" dirty="0"/>
            </a:br>
            <a:r>
              <a:rPr lang="fr-FR" sz="1500" dirty="0"/>
              <a:t>(*): commission estuaire</a:t>
            </a:r>
            <a:endParaRPr lang="fr-FR" dirty="0"/>
          </a:p>
        </p:txBody>
      </p:sp>
    </p:spTree>
    <p:extLst>
      <p:ext uri="{BB962C8B-B14F-4D97-AF65-F5344CB8AC3E}">
        <p14:creationId xmlns:p14="http://schemas.microsoft.com/office/powerpoint/2010/main" val="11256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9131" y="1169244"/>
            <a:ext cx="7820439" cy="994172"/>
          </a:xfrm>
        </p:spPr>
        <p:txBody>
          <a:bodyPr>
            <a:normAutofit/>
          </a:bodyPr>
          <a:lstStyle/>
          <a:p>
            <a:r>
              <a:rPr lang="fr-FR" sz="3600" dirty="0"/>
              <a:t>Nos premières conclusions sur ce plan </a:t>
            </a:r>
          </a:p>
        </p:txBody>
      </p:sp>
      <p:sp>
        <p:nvSpPr>
          <p:cNvPr id="3" name="ZoneTexte 2"/>
          <p:cNvSpPr txBox="1"/>
          <p:nvPr/>
        </p:nvSpPr>
        <p:spPr>
          <a:xfrm>
            <a:off x="722677" y="2038639"/>
            <a:ext cx="7796893" cy="1962076"/>
          </a:xfrm>
          <a:prstGeom prst="rect">
            <a:avLst/>
          </a:prstGeom>
          <a:noFill/>
        </p:spPr>
        <p:txBody>
          <a:bodyPr wrap="square" rtlCol="0">
            <a:spAutoFit/>
          </a:bodyPr>
          <a:lstStyle/>
          <a:p>
            <a:r>
              <a:rPr lang="fr-FR" sz="1350" dirty="0"/>
              <a:t>Sur le </a:t>
            </a:r>
            <a:r>
              <a:rPr lang="fr-FR" sz="1350" dirty="0" err="1"/>
              <a:t>désenvasement</a:t>
            </a:r>
            <a:r>
              <a:rPr lang="fr-FR" sz="1350" dirty="0"/>
              <a:t>: beaucoup d’études centrées sur des détails et sur la  modélisation, peu de résultats sur les actions opérationnelles: conséquence d’un choix fait par l’Etat en 2018 d’un CS très académique , avec méthodes de travail  centrées sur la modélisation plus que sur l’expérimentation.</a:t>
            </a:r>
          </a:p>
          <a:p>
            <a:endParaRPr lang="fr-FR" sz="1350" dirty="0"/>
          </a:p>
          <a:p>
            <a:r>
              <a:rPr lang="fr-FR" sz="1350" dirty="0"/>
              <a:t>Sur les études,  des résultats qui confirment par le calcul ce qu’on savait déjà: </a:t>
            </a:r>
          </a:p>
          <a:p>
            <a:endParaRPr lang="fr-FR" sz="1350" dirty="0"/>
          </a:p>
          <a:p>
            <a:r>
              <a:rPr lang="fr-FR" sz="1350" i="1" dirty="0" err="1"/>
              <a:t>M.Pierre</a:t>
            </a:r>
            <a:r>
              <a:rPr lang="fr-FR" sz="1350" i="1" dirty="0"/>
              <a:t> Le Hir souligne que nous avons appris et compris beaucoup de choses, que les estimations précédentes se révèlent bonnes mais étaient faites avec des moyens bricolés, aboutissant aux mêmes résultats par hasard   </a:t>
            </a:r>
            <a:r>
              <a:rPr lang="fr-FR" sz="1350" dirty="0"/>
              <a:t>(extrait CR Copil 21 juin 2023)</a:t>
            </a:r>
          </a:p>
        </p:txBody>
      </p:sp>
      <p:sp>
        <p:nvSpPr>
          <p:cNvPr id="8" name="Titre 1"/>
          <p:cNvSpPr txBox="1">
            <a:spLocks/>
          </p:cNvSpPr>
          <p:nvPr/>
        </p:nvSpPr>
        <p:spPr>
          <a:xfrm>
            <a:off x="6398618" y="5077186"/>
            <a:ext cx="419481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dirty="0"/>
              <a:t>Et ensuite ? …</a:t>
            </a:r>
          </a:p>
        </p:txBody>
      </p:sp>
      <p:sp>
        <p:nvSpPr>
          <p:cNvPr id="9" name="ZoneTexte 8"/>
          <p:cNvSpPr txBox="1"/>
          <p:nvPr/>
        </p:nvSpPr>
        <p:spPr>
          <a:xfrm>
            <a:off x="699131" y="4013849"/>
            <a:ext cx="8064874" cy="1754326"/>
          </a:xfrm>
          <a:prstGeom prst="rect">
            <a:avLst/>
          </a:prstGeom>
          <a:noFill/>
        </p:spPr>
        <p:txBody>
          <a:bodyPr wrap="square" rtlCol="0">
            <a:spAutoFit/>
          </a:bodyPr>
          <a:lstStyle/>
          <a:p>
            <a:r>
              <a:rPr lang="fr-FR" sz="1350" dirty="0"/>
              <a:t>Les leviers identifiés par le CS pour un futur plan pérenne: </a:t>
            </a:r>
          </a:p>
          <a:p>
            <a:r>
              <a:rPr lang="fr-FR" sz="1350" dirty="0"/>
              <a:t>-Levier 1:  fermeture du barrage lors des tempêtes: -20000 m3/an supposés, sur la base de simulations non validées </a:t>
            </a:r>
          </a:p>
          <a:p>
            <a:r>
              <a:rPr lang="fr-FR" sz="1350" dirty="0"/>
              <a:t>-levier  2:  rechercher les modes alternatifs de fonctionnement du barrage  ( enjeux non évalués à ce jour) </a:t>
            </a:r>
          </a:p>
          <a:p>
            <a:r>
              <a:rPr lang="fr-FR" sz="1350" dirty="0"/>
              <a:t>-levier  3:  maintien du piège de Livet </a:t>
            </a:r>
          </a:p>
          <a:p>
            <a:r>
              <a:rPr lang="fr-FR" sz="1350" dirty="0"/>
              <a:t>-Levier 4:  draguer les chenaux, chasses locales</a:t>
            </a:r>
          </a:p>
          <a:p>
            <a:r>
              <a:rPr lang="fr-FR" sz="1350" dirty="0"/>
              <a:t>-Levier 5: </a:t>
            </a:r>
            <a:r>
              <a:rPr lang="fr-FR" sz="1350" dirty="0" err="1"/>
              <a:t>désenvasement</a:t>
            </a:r>
            <a:r>
              <a:rPr lang="fr-FR" sz="1350" dirty="0"/>
              <a:t> massif  ( mais décommandé par le CS)</a:t>
            </a:r>
          </a:p>
          <a:p>
            <a:endParaRPr lang="fr-FR" sz="1350" dirty="0"/>
          </a:p>
        </p:txBody>
      </p:sp>
      <p:sp>
        <p:nvSpPr>
          <p:cNvPr id="4" name="ZoneTexte 3"/>
          <p:cNvSpPr txBox="1"/>
          <p:nvPr/>
        </p:nvSpPr>
        <p:spPr>
          <a:xfrm>
            <a:off x="841392" y="3317177"/>
            <a:ext cx="5526742" cy="461665"/>
          </a:xfrm>
          <a:prstGeom prst="rect">
            <a:avLst/>
          </a:prstGeom>
          <a:noFill/>
        </p:spPr>
        <p:txBody>
          <a:bodyPr wrap="square" rtlCol="0">
            <a:spAutoFit/>
          </a:bodyPr>
          <a:lstStyle/>
          <a:p>
            <a:endParaRPr lang="fr-FR" sz="1350" dirty="0"/>
          </a:p>
          <a:p>
            <a:r>
              <a:rPr lang="fr-FR" sz="1050" i="1" dirty="0"/>
              <a:t> . </a:t>
            </a:r>
          </a:p>
        </p:txBody>
      </p:sp>
      <p:pic>
        <p:nvPicPr>
          <p:cNvPr id="5" name="Image 4"/>
          <p:cNvPicPr>
            <a:picLocks noChangeAspect="1"/>
          </p:cNvPicPr>
          <p:nvPr/>
        </p:nvPicPr>
        <p:blipFill>
          <a:blip r:embed="rId2"/>
          <a:stretch>
            <a:fillRect/>
          </a:stretch>
        </p:blipFill>
        <p:spPr>
          <a:xfrm>
            <a:off x="4195471" y="97051"/>
            <a:ext cx="1072193" cy="1072193"/>
          </a:xfrm>
          <a:prstGeom prst="rect">
            <a:avLst/>
          </a:prstGeom>
        </p:spPr>
      </p:pic>
    </p:spTree>
    <p:extLst>
      <p:ext uri="{BB962C8B-B14F-4D97-AF65-F5344CB8AC3E}">
        <p14:creationId xmlns:p14="http://schemas.microsoft.com/office/powerpoint/2010/main" val="27730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626400" y="438480"/>
            <a:ext cx="7886520" cy="1084680"/>
          </a:xfrm>
          <a:prstGeom prst="rect">
            <a:avLst/>
          </a:prstGeom>
          <a:solidFill>
            <a:srgbClr val="C2C2C2"/>
          </a:solidFill>
          <a:ln w="381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6000" b="1" strike="noStrike" spc="-1">
                <a:solidFill>
                  <a:srgbClr val="192E59"/>
                </a:solidFill>
                <a:latin typeface="Calibri"/>
                <a:ea typeface="DejaVu Sans"/>
              </a:rPr>
              <a:t>Rapport moral</a:t>
            </a:r>
            <a:endParaRPr lang="fr-FR" sz="6000" b="0" strike="noStrike" spc="-1">
              <a:latin typeface="Arial"/>
            </a:endParaRPr>
          </a:p>
        </p:txBody>
      </p:sp>
      <p:sp>
        <p:nvSpPr>
          <p:cNvPr id="243" name="CustomShape 2"/>
          <p:cNvSpPr/>
          <p:nvPr/>
        </p:nvSpPr>
        <p:spPr>
          <a:xfrm>
            <a:off x="457200" y="1788120"/>
            <a:ext cx="8055360" cy="477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199"/>
              </a:spcBef>
            </a:pPr>
            <a:endParaRPr lang="fr-FR" sz="1800" b="0" strike="noStrike" spc="-1">
              <a:latin typeface="Arial"/>
            </a:endParaRPr>
          </a:p>
          <a:p>
            <a:pPr>
              <a:lnSpc>
                <a:spcPct val="100000"/>
              </a:lnSpc>
              <a:spcBef>
                <a:spcPts val="641"/>
              </a:spcBef>
            </a:pPr>
            <a:endParaRPr lang="fr-FR" sz="1800" b="0" strike="noStrike" spc="-1">
              <a:latin typeface="Arial"/>
            </a:endParaRPr>
          </a:p>
        </p:txBody>
      </p:sp>
      <p:sp>
        <p:nvSpPr>
          <p:cNvPr id="244" name="CustomShape 3"/>
          <p:cNvSpPr/>
          <p:nvPr/>
        </p:nvSpPr>
        <p:spPr>
          <a:xfrm>
            <a:off x="8104320" y="6175440"/>
            <a:ext cx="577440" cy="36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latin typeface="Calibri"/>
                <a:ea typeface="DejaVu Sans"/>
              </a:rPr>
              <a:t>MD</a:t>
            </a:r>
            <a:endParaRPr lang="fr-FR" sz="1800" b="0" strike="noStrike" spc="-1">
              <a:latin typeface="Arial"/>
            </a:endParaRPr>
          </a:p>
        </p:txBody>
      </p:sp>
      <p:sp>
        <p:nvSpPr>
          <p:cNvPr id="245" name="CustomShape 4"/>
          <p:cNvSpPr/>
          <p:nvPr/>
        </p:nvSpPr>
        <p:spPr>
          <a:xfrm>
            <a:off x="0" y="338040"/>
            <a:ext cx="9120960" cy="625428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endParaRPr lang="fr-FR" sz="1800" b="0" strike="noStrike" spc="-1" dirty="0">
              <a:latin typeface="Arial"/>
            </a:endParaRPr>
          </a:p>
          <a:p>
            <a:pPr algn="just">
              <a:lnSpc>
                <a:spcPct val="100000"/>
              </a:lnSpc>
            </a:pPr>
            <a:r>
              <a:rPr lang="fr-FR" sz="2600" b="1" strike="noStrike" spc="-1" dirty="0">
                <a:solidFill>
                  <a:srgbClr val="000000"/>
                </a:solidFill>
                <a:latin typeface="Tahoma"/>
                <a:ea typeface="DejaVu Sans"/>
              </a:rPr>
              <a:t>		Rappel des objectifs de l’association </a:t>
            </a:r>
            <a:r>
              <a:rPr lang="fr-FR" sz="2400" b="1" strike="noStrike" spc="-1" dirty="0">
                <a:solidFill>
                  <a:srgbClr val="000000"/>
                </a:solidFill>
                <a:latin typeface="Tahoma"/>
                <a:ea typeface="DejaVu Sans"/>
              </a:rPr>
              <a:t>:</a:t>
            </a:r>
            <a:endParaRPr lang="fr-FR" sz="2400" b="0" strike="noStrike" spc="-1" dirty="0">
              <a:latin typeface="Arial"/>
            </a:endParaRPr>
          </a:p>
          <a:p>
            <a:pPr algn="just">
              <a:lnSpc>
                <a:spcPct val="100000"/>
              </a:lnSpc>
            </a:pPr>
            <a:r>
              <a:rPr lang="fr-FR" sz="2000" b="1" strike="noStrike" spc="-1" dirty="0">
                <a:solidFill>
                  <a:srgbClr val="000000"/>
                </a:solidFill>
                <a:latin typeface="Tahoma"/>
                <a:ea typeface="DejaVu Sans"/>
              </a:rPr>
              <a:t>(agréée «protection de l’environnement » par arrêté préfectoral du 30/10/2018.)</a:t>
            </a:r>
            <a:endParaRPr lang="fr-FR" sz="2000" b="0" strike="noStrike" spc="-1" dirty="0">
              <a:latin typeface="Arial"/>
            </a:endParaRPr>
          </a:p>
          <a:p>
            <a:pPr algn="just">
              <a:lnSpc>
                <a:spcPct val="100000"/>
              </a:lnSpc>
            </a:pPr>
            <a:endParaRPr lang="fr-FR" sz="2000" b="0" strike="noStrike" spc="-1" dirty="0">
              <a:latin typeface="Arial"/>
            </a:endParaRPr>
          </a:p>
          <a:p>
            <a:pPr algn="just">
              <a:lnSpc>
                <a:spcPct val="100000"/>
              </a:lnSpc>
            </a:pPr>
            <a:r>
              <a:rPr lang="fr-FR" sz="2200" b="1" strike="noStrike" spc="-1" dirty="0">
                <a:solidFill>
                  <a:srgbClr val="000000"/>
                </a:solidFill>
                <a:latin typeface="Tahoma"/>
                <a:ea typeface="DejaVu Sans"/>
              </a:rPr>
              <a:t>La défense et la protection de la nature sur l’ensemble du bassin versant de la Rance Fluviale et maritime, dans tous leurs aspects incluant notamment la gestion de la faune et de la flore sauvages, de l’amélioration du cadre de vie, de la protection de l’eau, de l’air, des sols, des sites et paysages, de l’urbanisme.</a:t>
            </a:r>
            <a:endParaRPr lang="fr-FR" sz="2200" b="0" strike="noStrike" spc="-1" dirty="0">
              <a:latin typeface="Arial"/>
            </a:endParaRPr>
          </a:p>
          <a:p>
            <a:pPr algn="just">
              <a:lnSpc>
                <a:spcPct val="100000"/>
              </a:lnSpc>
            </a:pPr>
            <a:endParaRPr lang="fr-FR" sz="2200" b="0" strike="noStrike" spc="-1" dirty="0">
              <a:latin typeface="Arial"/>
            </a:endParaRPr>
          </a:p>
          <a:p>
            <a:pPr>
              <a:lnSpc>
                <a:spcPct val="100000"/>
              </a:lnSpc>
            </a:pPr>
            <a:r>
              <a:rPr lang="fr-FR" sz="2200" b="1" strike="noStrike" spc="-1" dirty="0">
                <a:solidFill>
                  <a:srgbClr val="000000"/>
                </a:solidFill>
                <a:latin typeface="Tahoma"/>
                <a:ea typeface="DejaVu Sans"/>
              </a:rPr>
              <a:t>- La lutte contre la pollution et nuisances sur l’ensemble du bassin versant de la Rance fluviale et maritime, en ce compris la sur-sédimentation.</a:t>
            </a:r>
            <a:endParaRPr lang="fr-FR" sz="2200" b="0" strike="noStrike" spc="-1" dirty="0">
              <a:latin typeface="Arial"/>
            </a:endParaRPr>
          </a:p>
          <a:p>
            <a:pPr>
              <a:lnSpc>
                <a:spcPct val="100000"/>
              </a:lnSpc>
            </a:pPr>
            <a:endParaRPr lang="fr-FR" sz="2200" b="0" strike="noStrike" spc="-1" dirty="0">
              <a:latin typeface="Arial"/>
            </a:endParaRPr>
          </a:p>
          <a:p>
            <a:pPr>
              <a:lnSpc>
                <a:spcPct val="100000"/>
              </a:lnSpc>
            </a:pPr>
            <a:r>
              <a:rPr lang="fr-FR" sz="2200" b="1" strike="noStrike" spc="-1" dirty="0">
                <a:solidFill>
                  <a:srgbClr val="000000"/>
                </a:solidFill>
                <a:latin typeface="Tahoma"/>
                <a:ea typeface="DejaVu Sans"/>
              </a:rPr>
              <a:t>- D’une manière générale la protection de l’environnement.</a:t>
            </a:r>
            <a:endParaRPr lang="fr-FR" sz="2200" b="0" strike="noStrike" spc="-1" dirty="0">
              <a:latin typeface="Arial"/>
            </a:endParaRPr>
          </a:p>
          <a:p>
            <a:pPr algn="ctr">
              <a:lnSpc>
                <a:spcPct val="100000"/>
              </a:lnSpc>
            </a:pPr>
            <a:endParaRPr lang="fr-FR" sz="2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9066" y="1558316"/>
            <a:ext cx="7886700" cy="699339"/>
          </a:xfrm>
        </p:spPr>
        <p:txBody>
          <a:bodyPr>
            <a:normAutofit fontScale="90000"/>
          </a:bodyPr>
          <a:lstStyle/>
          <a:p>
            <a:r>
              <a:rPr lang="fr-FR" dirty="0"/>
              <a:t>Un futur plan « pérenne » de cinq ans! … </a:t>
            </a:r>
          </a:p>
        </p:txBody>
      </p:sp>
      <p:sp>
        <p:nvSpPr>
          <p:cNvPr id="3" name="ZoneTexte 2"/>
          <p:cNvSpPr txBox="1"/>
          <p:nvPr/>
        </p:nvSpPr>
        <p:spPr>
          <a:xfrm>
            <a:off x="744583" y="1980655"/>
            <a:ext cx="5421086" cy="300082"/>
          </a:xfrm>
          <a:prstGeom prst="rect">
            <a:avLst/>
          </a:prstGeom>
          <a:noFill/>
        </p:spPr>
        <p:txBody>
          <a:bodyPr wrap="square" rtlCol="0">
            <a:spAutoFit/>
          </a:bodyPr>
          <a:lstStyle/>
          <a:p>
            <a:r>
              <a:rPr lang="fr-FR" sz="1350" dirty="0"/>
              <a:t> </a:t>
            </a:r>
          </a:p>
        </p:txBody>
      </p:sp>
      <p:sp>
        <p:nvSpPr>
          <p:cNvPr id="4" name="ZoneTexte 3"/>
          <p:cNvSpPr txBox="1"/>
          <p:nvPr/>
        </p:nvSpPr>
        <p:spPr>
          <a:xfrm>
            <a:off x="804999" y="2569383"/>
            <a:ext cx="7770767" cy="2631490"/>
          </a:xfrm>
          <a:prstGeom prst="rect">
            <a:avLst/>
          </a:prstGeom>
          <a:noFill/>
        </p:spPr>
        <p:txBody>
          <a:bodyPr wrap="square" rtlCol="0">
            <a:spAutoFit/>
          </a:bodyPr>
          <a:lstStyle/>
          <a:p>
            <a:r>
              <a:rPr lang="fr-FR" sz="1500" dirty="0"/>
              <a:t>Les grandes lignes annoncées lors du  </a:t>
            </a:r>
            <a:r>
              <a:rPr lang="fr-FR" sz="1500" dirty="0" err="1"/>
              <a:t>copil</a:t>
            </a:r>
            <a:r>
              <a:rPr lang="fr-FR" sz="1500" dirty="0"/>
              <a:t> du 21 juin 2023: </a:t>
            </a:r>
          </a:p>
          <a:p>
            <a:r>
              <a:rPr lang="fr-FR" sz="1500" dirty="0"/>
              <a:t> </a:t>
            </a:r>
          </a:p>
          <a:p>
            <a:pPr marL="257175" indent="-257175">
              <a:buFont typeface="Wingdings" panose="05000000000000000000" pitchFamily="2" charset="2"/>
              <a:buChar char="§"/>
            </a:pPr>
            <a:r>
              <a:rPr lang="fr-FR" sz="1500" dirty="0"/>
              <a:t>Un plan de dévasement au rabais:  320 000m3 dragués , avec un plan de priorisation des zones qui reste à définir, mais orienté navigabilité . Pour mémoire, sédimentation  de 120 000 m3X5 ans=600 000m3  .</a:t>
            </a:r>
          </a:p>
          <a:p>
            <a:pPr marL="257175" indent="-257175">
              <a:buFont typeface="Wingdings" panose="05000000000000000000" pitchFamily="2" charset="2"/>
              <a:buChar char="§"/>
            </a:pPr>
            <a:endParaRPr lang="fr-FR" sz="1500" dirty="0"/>
          </a:p>
          <a:p>
            <a:pPr marL="257175" indent="-257175">
              <a:buFont typeface="Wingdings" panose="05000000000000000000" pitchFamily="2" charset="2"/>
              <a:buChar char="§"/>
            </a:pPr>
            <a:r>
              <a:rPr lang="fr-FR" sz="1500" dirty="0"/>
              <a:t>la poursuite des études sur la sédimentation</a:t>
            </a:r>
          </a:p>
          <a:p>
            <a:pPr marL="257175" indent="-257175">
              <a:buFont typeface="Wingdings" panose="05000000000000000000" pitchFamily="2" charset="2"/>
              <a:buChar char="§"/>
            </a:pPr>
            <a:endParaRPr lang="fr-FR" sz="1500" dirty="0"/>
          </a:p>
          <a:p>
            <a:pPr marL="257175" indent="-257175">
              <a:buFont typeface="Wingdings" panose="05000000000000000000" pitchFamily="2" charset="2"/>
              <a:buChar char="§"/>
            </a:pPr>
            <a:r>
              <a:rPr lang="fr-FR" sz="1500" dirty="0"/>
              <a:t>étude des modes de fonctionnement alternatifs de l’UMR .</a:t>
            </a:r>
          </a:p>
          <a:p>
            <a:pPr marL="257175" indent="-257175">
              <a:buFont typeface="Wingdings" panose="05000000000000000000" pitchFamily="2" charset="2"/>
              <a:buChar char="§"/>
            </a:pPr>
            <a:endParaRPr lang="fr-FR" sz="1500" dirty="0"/>
          </a:p>
          <a:p>
            <a:pPr marL="257175" indent="-257175">
              <a:buFont typeface="Wingdings" panose="05000000000000000000" pitchFamily="2" charset="2"/>
              <a:buChar char="§"/>
            </a:pPr>
            <a:r>
              <a:rPr lang="fr-FR" sz="1500" dirty="0"/>
              <a:t>les financements restent à définir et n’ont pas encore intégré la répartition argent public/EDF</a:t>
            </a:r>
          </a:p>
        </p:txBody>
      </p:sp>
      <p:pic>
        <p:nvPicPr>
          <p:cNvPr id="6" name="Image 5"/>
          <p:cNvPicPr>
            <a:picLocks noChangeAspect="1"/>
          </p:cNvPicPr>
          <p:nvPr/>
        </p:nvPicPr>
        <p:blipFill>
          <a:blip r:embed="rId2"/>
          <a:stretch>
            <a:fillRect/>
          </a:stretch>
        </p:blipFill>
        <p:spPr>
          <a:xfrm>
            <a:off x="3905131" y="80255"/>
            <a:ext cx="1333738" cy="1333738"/>
          </a:xfrm>
          <a:prstGeom prst="rect">
            <a:avLst/>
          </a:prstGeom>
        </p:spPr>
      </p:pic>
      <p:sp>
        <p:nvSpPr>
          <p:cNvPr id="5" name="Émoticône 4"/>
          <p:cNvSpPr/>
          <p:nvPr/>
        </p:nvSpPr>
        <p:spPr>
          <a:xfrm>
            <a:off x="8533312" y="3078834"/>
            <a:ext cx="418012" cy="457200"/>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Émoticône 6"/>
          <p:cNvSpPr/>
          <p:nvPr/>
        </p:nvSpPr>
        <p:spPr>
          <a:xfrm>
            <a:off x="5031238" y="3797617"/>
            <a:ext cx="512719" cy="535577"/>
          </a:xfrm>
          <a:prstGeom prst="smileyFace">
            <a:avLst>
              <a:gd name="adj" fmla="val 216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Émoticône 7"/>
          <p:cNvSpPr/>
          <p:nvPr/>
        </p:nvSpPr>
        <p:spPr>
          <a:xfrm>
            <a:off x="6165668" y="4333194"/>
            <a:ext cx="476796" cy="493124"/>
          </a:xfrm>
          <a:prstGeom prst="smileyFace">
            <a:avLst>
              <a:gd name="adj" fmla="val 465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Émoticône 8"/>
          <p:cNvSpPr/>
          <p:nvPr/>
        </p:nvSpPr>
        <p:spPr>
          <a:xfrm>
            <a:off x="8533311" y="4826318"/>
            <a:ext cx="418012" cy="457200"/>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33570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7666" y="1387384"/>
            <a:ext cx="7886700" cy="994172"/>
          </a:xfrm>
        </p:spPr>
        <p:txBody>
          <a:bodyPr>
            <a:normAutofit fontScale="90000"/>
          </a:bodyPr>
          <a:lstStyle/>
          <a:p>
            <a:r>
              <a:rPr lang="fr-FR" dirty="0"/>
              <a:t>La position de Rance Environnement</a:t>
            </a:r>
          </a:p>
        </p:txBody>
      </p:sp>
      <p:sp>
        <p:nvSpPr>
          <p:cNvPr id="3" name="ZoneTexte 2"/>
          <p:cNvSpPr txBox="1"/>
          <p:nvPr/>
        </p:nvSpPr>
        <p:spPr>
          <a:xfrm>
            <a:off x="1257300" y="2294164"/>
            <a:ext cx="6955972" cy="3323987"/>
          </a:xfrm>
          <a:prstGeom prst="rect">
            <a:avLst/>
          </a:prstGeom>
          <a:noFill/>
        </p:spPr>
        <p:txBody>
          <a:bodyPr wrap="square" rtlCol="0">
            <a:spAutoFit/>
          </a:bodyPr>
          <a:lstStyle/>
          <a:p>
            <a:r>
              <a:rPr lang="fr-FR" sz="2100" dirty="0"/>
              <a:t>Il est temps de :</a:t>
            </a:r>
          </a:p>
          <a:p>
            <a:endParaRPr lang="fr-FR" sz="2100" dirty="0"/>
          </a:p>
          <a:p>
            <a:pPr marL="214313" indent="-214313">
              <a:buFont typeface="Wingdings" panose="05000000000000000000" pitchFamily="2" charset="2"/>
              <a:buChar char="Ø"/>
            </a:pPr>
            <a:r>
              <a:rPr lang="fr-FR" sz="2100" dirty="0"/>
              <a:t>Siffler la fin de cette partie de jeu de dupes qui nous a fait perdre cinq années de plus.</a:t>
            </a:r>
          </a:p>
          <a:p>
            <a:pPr marL="214313" indent="-214313">
              <a:buFont typeface="Wingdings" panose="05000000000000000000" pitchFamily="2" charset="2"/>
              <a:buChar char="Ø"/>
            </a:pPr>
            <a:endParaRPr lang="fr-FR" sz="2100" dirty="0"/>
          </a:p>
          <a:p>
            <a:pPr marL="214313" indent="-214313">
              <a:buFont typeface="Wingdings" panose="05000000000000000000" pitchFamily="2" charset="2"/>
              <a:buChar char="Ø"/>
            </a:pPr>
            <a:r>
              <a:rPr lang="fr-FR" sz="2100" dirty="0"/>
              <a:t>Changer le terrain des discussions avec EDF et l’Etat</a:t>
            </a:r>
          </a:p>
          <a:p>
            <a:pPr marL="214313" indent="-214313">
              <a:buFont typeface="Wingdings" panose="05000000000000000000" pitchFamily="2" charset="2"/>
              <a:buChar char="Ø"/>
            </a:pPr>
            <a:endParaRPr lang="fr-FR" sz="2100" dirty="0"/>
          </a:p>
          <a:p>
            <a:pPr marL="214313" indent="-214313">
              <a:buFont typeface="Wingdings" panose="05000000000000000000" pitchFamily="2" charset="2"/>
              <a:buChar char="Ø"/>
            </a:pPr>
            <a:r>
              <a:rPr lang="fr-FR" sz="2100" dirty="0"/>
              <a:t>Changer la nature des discussions avec EDF et l’Etat</a:t>
            </a:r>
          </a:p>
          <a:p>
            <a:r>
              <a:rPr lang="fr-FR" sz="2100" dirty="0"/>
              <a:t> </a:t>
            </a:r>
          </a:p>
          <a:p>
            <a:r>
              <a:rPr lang="fr-FR" sz="2100" b="1" dirty="0"/>
              <a:t>En résumé, passer des palabres au juridique. </a:t>
            </a:r>
          </a:p>
        </p:txBody>
      </p:sp>
      <p:pic>
        <p:nvPicPr>
          <p:cNvPr id="6" name="Image 5"/>
          <p:cNvPicPr>
            <a:picLocks noChangeAspect="1"/>
          </p:cNvPicPr>
          <p:nvPr/>
        </p:nvPicPr>
        <p:blipFill>
          <a:blip r:embed="rId2"/>
          <a:stretch>
            <a:fillRect/>
          </a:stretch>
        </p:blipFill>
        <p:spPr>
          <a:xfrm>
            <a:off x="3896150" y="35684"/>
            <a:ext cx="1351700" cy="1351700"/>
          </a:xfrm>
          <a:prstGeom prst="rect">
            <a:avLst/>
          </a:prstGeom>
        </p:spPr>
      </p:pic>
    </p:spTree>
    <p:extLst>
      <p:ext uri="{BB962C8B-B14F-4D97-AF65-F5344CB8AC3E}">
        <p14:creationId xmlns:p14="http://schemas.microsoft.com/office/powerpoint/2010/main" val="26248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extérieur&#10;&#10;Description générée automatiquement">
            <a:extLst>
              <a:ext uri="{FF2B5EF4-FFF2-40B4-BE49-F238E27FC236}">
                <a16:creationId xmlns:a16="http://schemas.microsoft.com/office/drawing/2014/main" id="{963B8D60-5674-71C9-3EF4-B4A2490E7F8E}"/>
              </a:ext>
            </a:extLst>
          </p:cNvPr>
          <p:cNvPicPr>
            <a:picLocks noChangeAspect="1"/>
          </p:cNvPicPr>
          <p:nvPr/>
        </p:nvPicPr>
        <p:blipFill rotWithShape="1">
          <a:blip r:embed="rId2"/>
          <a:srcRect l="24319" r="1" b="1"/>
          <a:stretch/>
        </p:blipFill>
        <p:spPr>
          <a:xfrm>
            <a:off x="2709582" y="2824520"/>
            <a:ext cx="3550024" cy="2662026"/>
          </a:xfrm>
          <a:prstGeom prst="rect">
            <a:avLst/>
          </a:prstGeom>
        </p:spPr>
      </p:pic>
      <p:sp>
        <p:nvSpPr>
          <p:cNvPr id="3" name="Titre 2"/>
          <p:cNvSpPr>
            <a:spLocks noGrp="1"/>
          </p:cNvSpPr>
          <p:nvPr>
            <p:ph type="title"/>
          </p:nvPr>
        </p:nvSpPr>
        <p:spPr>
          <a:xfrm>
            <a:off x="2384129" y="1799704"/>
            <a:ext cx="5770381" cy="1261547"/>
          </a:xfrm>
        </p:spPr>
        <p:txBody>
          <a:bodyPr/>
          <a:lstStyle/>
          <a:p>
            <a:r>
              <a:rPr lang="fr-FR" b="1" dirty="0">
                <a:solidFill>
                  <a:schemeClr val="accent5"/>
                </a:solidFill>
              </a:rPr>
              <a:t>Action juridique</a:t>
            </a:r>
          </a:p>
        </p:txBody>
      </p:sp>
      <p:pic>
        <p:nvPicPr>
          <p:cNvPr id="2" name="Image 1">
            <a:extLst>
              <a:ext uri="{FF2B5EF4-FFF2-40B4-BE49-F238E27FC236}">
                <a16:creationId xmlns:a16="http://schemas.microsoft.com/office/drawing/2014/main" id="{A6BE3BDD-4AE5-4A32-521F-8B964EAB3E27}"/>
              </a:ext>
            </a:extLst>
          </p:cNvPr>
          <p:cNvPicPr>
            <a:picLocks noChangeAspect="1"/>
          </p:cNvPicPr>
          <p:nvPr/>
        </p:nvPicPr>
        <p:blipFill>
          <a:blip r:embed="rId3"/>
          <a:stretch>
            <a:fillRect/>
          </a:stretch>
        </p:blipFill>
        <p:spPr>
          <a:xfrm>
            <a:off x="3998530" y="556591"/>
            <a:ext cx="1146940" cy="1146940"/>
          </a:xfrm>
          <a:prstGeom prst="rect">
            <a:avLst/>
          </a:prstGeom>
        </p:spPr>
      </p:pic>
    </p:spTree>
    <p:extLst>
      <p:ext uri="{BB962C8B-B14F-4D97-AF65-F5344CB8AC3E}">
        <p14:creationId xmlns:p14="http://schemas.microsoft.com/office/powerpoint/2010/main" val="381298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7300" y="1706903"/>
            <a:ext cx="7886700" cy="686276"/>
          </a:xfrm>
        </p:spPr>
        <p:txBody>
          <a:bodyPr>
            <a:normAutofit fontScale="90000"/>
          </a:bodyPr>
          <a:lstStyle/>
          <a:p>
            <a:r>
              <a:rPr lang="fr-FR" dirty="0"/>
              <a:t>Quels  objectifs ? Quelles cibles ?</a:t>
            </a:r>
          </a:p>
        </p:txBody>
      </p:sp>
      <p:sp>
        <p:nvSpPr>
          <p:cNvPr id="3" name="ZoneTexte 2"/>
          <p:cNvSpPr txBox="1"/>
          <p:nvPr/>
        </p:nvSpPr>
        <p:spPr>
          <a:xfrm>
            <a:off x="518479" y="2816210"/>
            <a:ext cx="7824652" cy="2354491"/>
          </a:xfrm>
          <a:prstGeom prst="rect">
            <a:avLst/>
          </a:prstGeom>
          <a:noFill/>
        </p:spPr>
        <p:txBody>
          <a:bodyPr wrap="square" rtlCol="0">
            <a:spAutoFit/>
          </a:bodyPr>
          <a:lstStyle/>
          <a:p>
            <a:pPr marL="342900" indent="-342900">
              <a:buFont typeface="Wingdings" panose="05000000000000000000" pitchFamily="2" charset="2"/>
              <a:buChar char="Ø"/>
            </a:pPr>
            <a:r>
              <a:rPr lang="fr-FR" sz="2100" dirty="0"/>
              <a:t>Obliger EDF à financer la restauration environnementale de l’estuaire de la Rance . </a:t>
            </a:r>
          </a:p>
          <a:p>
            <a:pPr marL="342900" indent="-342900">
              <a:buFont typeface="Wingdings" panose="05000000000000000000" pitchFamily="2" charset="2"/>
              <a:buChar char="Ø"/>
            </a:pPr>
            <a:r>
              <a:rPr lang="fr-FR" sz="2100" dirty="0"/>
              <a:t>Obliger l’Etat à prendre les mesures réglementaires nécessaires à la qualité environnementale de l’estuaire de la Rance. </a:t>
            </a:r>
          </a:p>
          <a:p>
            <a:endParaRPr lang="fr-FR" sz="2100" dirty="0"/>
          </a:p>
          <a:p>
            <a:endParaRPr lang="fr-FR" sz="2100" dirty="0"/>
          </a:p>
          <a:p>
            <a:endParaRPr lang="fr-FR" sz="2100" dirty="0"/>
          </a:p>
        </p:txBody>
      </p:sp>
      <p:pic>
        <p:nvPicPr>
          <p:cNvPr id="5" name="Image 4"/>
          <p:cNvPicPr>
            <a:picLocks noChangeAspect="1"/>
          </p:cNvPicPr>
          <p:nvPr/>
        </p:nvPicPr>
        <p:blipFill>
          <a:blip r:embed="rId2"/>
          <a:stretch>
            <a:fillRect/>
          </a:stretch>
        </p:blipFill>
        <p:spPr>
          <a:xfrm>
            <a:off x="3896150" y="143688"/>
            <a:ext cx="1351700" cy="1351700"/>
          </a:xfrm>
          <a:prstGeom prst="rect">
            <a:avLst/>
          </a:prstGeom>
        </p:spPr>
      </p:pic>
    </p:spTree>
    <p:extLst>
      <p:ext uri="{BB962C8B-B14F-4D97-AF65-F5344CB8AC3E}">
        <p14:creationId xmlns:p14="http://schemas.microsoft.com/office/powerpoint/2010/main" val="109705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9973" y="1268754"/>
            <a:ext cx="7886700" cy="964085"/>
          </a:xfrm>
        </p:spPr>
        <p:txBody>
          <a:bodyPr>
            <a:normAutofit fontScale="90000"/>
          </a:bodyPr>
          <a:lstStyle/>
          <a:p>
            <a:r>
              <a:rPr lang="fr-FR" dirty="0"/>
              <a:t>Première démarche juridique retenue</a:t>
            </a:r>
          </a:p>
        </p:txBody>
      </p:sp>
      <p:sp>
        <p:nvSpPr>
          <p:cNvPr id="5" name="Rectangle 4"/>
          <p:cNvSpPr/>
          <p:nvPr/>
        </p:nvSpPr>
        <p:spPr>
          <a:xfrm>
            <a:off x="785308" y="2873225"/>
            <a:ext cx="3719456" cy="3554819"/>
          </a:xfrm>
          <a:prstGeom prst="rect">
            <a:avLst/>
          </a:prstGeom>
        </p:spPr>
        <p:txBody>
          <a:bodyPr wrap="square">
            <a:spAutoFit/>
          </a:bodyPr>
          <a:lstStyle/>
          <a:p>
            <a:r>
              <a:rPr lang="fr-FR" sz="1350" b="1" dirty="0"/>
              <a:t>Principe et but</a:t>
            </a:r>
            <a:r>
              <a:rPr lang="fr-FR" sz="1350" dirty="0"/>
              <a:t>: </a:t>
            </a:r>
            <a:r>
              <a:rPr lang="fr-FR" sz="1050" dirty="0"/>
              <a:t>Obtenir la réparation des préjudices écologiques (</a:t>
            </a:r>
            <a:r>
              <a:rPr lang="fr-FR" sz="1050" dirty="0" err="1"/>
              <a:t>ie</a:t>
            </a:r>
            <a:r>
              <a:rPr lang="fr-FR" sz="1050" dirty="0"/>
              <a:t> </a:t>
            </a:r>
            <a:r>
              <a:rPr lang="fr-FR" sz="1050" dirty="0" err="1"/>
              <a:t>désenvasement</a:t>
            </a:r>
            <a:r>
              <a:rPr lang="fr-FR" sz="1050" dirty="0"/>
              <a:t>) par EDF soit :</a:t>
            </a:r>
          </a:p>
          <a:p>
            <a:r>
              <a:rPr lang="fr-FR" sz="1050" dirty="0"/>
              <a:t>-par la mise en œuvre de mesures directes,</a:t>
            </a:r>
          </a:p>
          <a:p>
            <a:r>
              <a:rPr lang="fr-FR" sz="1050" dirty="0"/>
              <a:t>-par la contribution financière à un organisme tiers</a:t>
            </a:r>
          </a:p>
          <a:p>
            <a:endParaRPr lang="fr-FR" sz="1050" dirty="0"/>
          </a:p>
          <a:p>
            <a:r>
              <a:rPr lang="fr-FR" sz="1350" b="1" dirty="0"/>
              <a:t>Difficultés: </a:t>
            </a:r>
            <a:r>
              <a:rPr lang="fr-FR" sz="1050" dirty="0"/>
              <a:t>Recours à l’expertise pour déterminer, de manière contradictoire, l’évaluation exacte du dommage, la part de responsabilité d’EDF et les mesures à mettre en œuvre pour la réparation du dommage</a:t>
            </a:r>
          </a:p>
          <a:p>
            <a:endParaRPr lang="fr-FR" sz="1050" dirty="0"/>
          </a:p>
          <a:p>
            <a:r>
              <a:rPr lang="fr-FR" sz="1350" b="1" dirty="0"/>
              <a:t>Durée</a:t>
            </a:r>
            <a:r>
              <a:rPr lang="fr-FR" sz="1050" b="1" dirty="0"/>
              <a:t> </a:t>
            </a:r>
            <a:r>
              <a:rPr lang="fr-FR" sz="1050" dirty="0"/>
              <a:t>: 5 à 6 années.</a:t>
            </a:r>
          </a:p>
          <a:p>
            <a:endParaRPr lang="fr-FR" sz="1050" dirty="0"/>
          </a:p>
          <a:p>
            <a:r>
              <a:rPr lang="fr-FR" sz="1350" b="1" dirty="0"/>
              <a:t>Opportunités/Limites</a:t>
            </a:r>
            <a:r>
              <a:rPr lang="fr-FR" sz="1350" dirty="0"/>
              <a:t>: </a:t>
            </a:r>
            <a:r>
              <a:rPr lang="fr-FR" sz="1050" dirty="0"/>
              <a:t>Procédure qui traite au plus près de l’objectif poursuivi</a:t>
            </a:r>
          </a:p>
          <a:p>
            <a:endParaRPr lang="fr-FR" sz="1050" dirty="0"/>
          </a:p>
          <a:p>
            <a:r>
              <a:rPr lang="fr-FR" sz="1350" b="1" dirty="0"/>
              <a:t>Deux modèles bretons</a:t>
            </a:r>
            <a:r>
              <a:rPr lang="fr-FR" sz="1050" dirty="0"/>
              <a:t>:  Amoco Cadiz  ( 1978-1992), Erika (2000-2012)</a:t>
            </a:r>
          </a:p>
          <a:p>
            <a:endParaRPr lang="fr-FR" sz="1050" dirty="0"/>
          </a:p>
          <a:p>
            <a:endParaRPr lang="fr-FR" sz="1050" dirty="0"/>
          </a:p>
          <a:p>
            <a:endParaRPr lang="fr-FR" sz="1050" dirty="0"/>
          </a:p>
        </p:txBody>
      </p:sp>
      <p:sp>
        <p:nvSpPr>
          <p:cNvPr id="3" name="Rectangle 2"/>
          <p:cNvSpPr/>
          <p:nvPr/>
        </p:nvSpPr>
        <p:spPr>
          <a:xfrm>
            <a:off x="785308" y="2310658"/>
            <a:ext cx="7321733" cy="507831"/>
          </a:xfrm>
          <a:prstGeom prst="rect">
            <a:avLst/>
          </a:prstGeom>
        </p:spPr>
        <p:txBody>
          <a:bodyPr wrap="square">
            <a:spAutoFit/>
          </a:bodyPr>
          <a:lstStyle/>
          <a:p>
            <a:r>
              <a:rPr lang="fr-FR" sz="1350" b="1" dirty="0">
                <a:latin typeface="Calibri" panose="020F0502020204030204" pitchFamily="34" charset="0"/>
                <a:ea typeface="Calibri" panose="020F0502020204030204" pitchFamily="34" charset="0"/>
                <a:cs typeface="Times New Roman" panose="02020603050405020304" pitchFamily="18" charset="0"/>
              </a:rPr>
              <a:t>Type d’action: Action en Responsabilité civile en réparation de préjudice écologique( *) et portée devant le tribunal judiciaire (civil) compétent.</a:t>
            </a:r>
            <a:r>
              <a:rPr lang="fr-FR" sz="1350" dirty="0">
                <a:latin typeface="Calibri" panose="020F0502020204030204" pitchFamily="34" charset="0"/>
                <a:ea typeface="Calibri" panose="020F0502020204030204" pitchFamily="34" charset="0"/>
                <a:cs typeface="Times New Roman" panose="02020603050405020304" pitchFamily="18" charset="0"/>
              </a:rPr>
              <a:t>  </a:t>
            </a:r>
            <a:endParaRPr lang="fr-FR" sz="1350" dirty="0"/>
          </a:p>
        </p:txBody>
      </p:sp>
      <p:pic>
        <p:nvPicPr>
          <p:cNvPr id="1028" name="Picture 4" descr="Amoco Cadiz» : souvenirs d'une nuit noire en Bretagne - Le Parisie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87153" y="3073067"/>
            <a:ext cx="4047105" cy="283511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stretch>
            <a:fillRect/>
          </a:stretch>
        </p:blipFill>
        <p:spPr>
          <a:xfrm>
            <a:off x="4195000" y="174675"/>
            <a:ext cx="964085" cy="964085"/>
          </a:xfrm>
          <a:prstGeom prst="rect">
            <a:avLst/>
          </a:prstGeom>
        </p:spPr>
      </p:pic>
    </p:spTree>
    <p:extLst>
      <p:ext uri="{BB962C8B-B14F-4D97-AF65-F5344CB8AC3E}">
        <p14:creationId xmlns:p14="http://schemas.microsoft.com/office/powerpoint/2010/main" val="188116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1713" y="1582807"/>
            <a:ext cx="7886700" cy="495194"/>
          </a:xfrm>
        </p:spPr>
        <p:txBody>
          <a:bodyPr>
            <a:normAutofit fontScale="90000"/>
          </a:bodyPr>
          <a:lstStyle/>
          <a:p>
            <a:r>
              <a:rPr lang="fr-FR" dirty="0"/>
              <a:t>Démarches juridiques contre l’Etat </a:t>
            </a:r>
          </a:p>
        </p:txBody>
      </p:sp>
      <p:sp>
        <p:nvSpPr>
          <p:cNvPr id="5" name="Rectangle 4"/>
          <p:cNvSpPr/>
          <p:nvPr/>
        </p:nvSpPr>
        <p:spPr>
          <a:xfrm>
            <a:off x="641713" y="2078002"/>
            <a:ext cx="3311723" cy="3624069"/>
          </a:xfrm>
          <a:prstGeom prst="rect">
            <a:avLst/>
          </a:prstGeom>
        </p:spPr>
        <p:txBody>
          <a:bodyPr wrap="square">
            <a:spAutoFit/>
          </a:bodyPr>
          <a:lstStyle/>
          <a:p>
            <a:r>
              <a:rPr lang="fr-FR" sz="1350" b="1" dirty="0"/>
              <a:t>Principe</a:t>
            </a:r>
          </a:p>
          <a:p>
            <a:endParaRPr lang="fr-FR" sz="1350" dirty="0"/>
          </a:p>
          <a:p>
            <a:r>
              <a:rPr lang="fr-FR" sz="1350" dirty="0"/>
              <a:t>Enjoindre l’État et les instances responsables à prendre toutes mesures utiles en vue</a:t>
            </a:r>
          </a:p>
          <a:p>
            <a:r>
              <a:rPr lang="fr-FR" sz="1350" dirty="0"/>
              <a:t>de mettre fin au </a:t>
            </a:r>
            <a:r>
              <a:rPr lang="fr-FR" sz="1350" dirty="0" err="1"/>
              <a:t>surenvasement</a:t>
            </a:r>
            <a:r>
              <a:rPr lang="fr-FR" sz="1350" dirty="0"/>
              <a:t> </a:t>
            </a:r>
          </a:p>
          <a:p>
            <a:endParaRPr lang="fr-FR" sz="1350" dirty="0"/>
          </a:p>
          <a:p>
            <a:r>
              <a:rPr lang="fr-FR" sz="1350" b="1" dirty="0"/>
              <a:t>Opportunité</a:t>
            </a:r>
          </a:p>
          <a:p>
            <a:endParaRPr lang="fr-FR" sz="1350" dirty="0"/>
          </a:p>
          <a:p>
            <a:r>
              <a:rPr lang="fr-FR" sz="1350" dirty="0"/>
              <a:t>Permet de contraindre les acteurs publics à respecter la législation,</a:t>
            </a:r>
          </a:p>
          <a:p>
            <a:r>
              <a:rPr lang="fr-FR" sz="1350" dirty="0"/>
              <a:t>notamment européenne, le cas échéant sous astreinte.</a:t>
            </a:r>
          </a:p>
          <a:p>
            <a:endParaRPr lang="fr-FR" sz="1350" dirty="0"/>
          </a:p>
          <a:p>
            <a:endParaRPr lang="fr-FR" sz="1350" dirty="0"/>
          </a:p>
          <a:p>
            <a:r>
              <a:rPr lang="fr-FR" sz="1350" b="1" dirty="0"/>
              <a:t>Un modèle breton</a:t>
            </a:r>
            <a:r>
              <a:rPr lang="fr-FR" sz="1350" dirty="0"/>
              <a:t>: l’action de l’association sauvegarde du Trégor </a:t>
            </a:r>
            <a:r>
              <a:rPr lang="fr-FR" sz="1350" dirty="0" err="1"/>
              <a:t>Goello</a:t>
            </a:r>
            <a:r>
              <a:rPr lang="fr-FR" sz="1350" dirty="0"/>
              <a:t> Penthièvre sur les Algues Vertes</a:t>
            </a:r>
          </a:p>
        </p:txBody>
      </p:sp>
      <p:pic>
        <p:nvPicPr>
          <p:cNvPr id="2050" name="Picture 2" descr="Algues vertes : 2019, année de tous les record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507" y="2764769"/>
            <a:ext cx="4454902" cy="22274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a:stretch>
            <a:fillRect/>
          </a:stretch>
        </p:blipFill>
        <p:spPr>
          <a:xfrm>
            <a:off x="3852296" y="491066"/>
            <a:ext cx="1077513" cy="1077513"/>
          </a:xfrm>
          <a:prstGeom prst="rect">
            <a:avLst/>
          </a:prstGeom>
        </p:spPr>
      </p:pic>
    </p:spTree>
    <p:extLst>
      <p:ext uri="{BB962C8B-B14F-4D97-AF65-F5344CB8AC3E}">
        <p14:creationId xmlns:p14="http://schemas.microsoft.com/office/powerpoint/2010/main" val="393180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216061"/>
            <a:ext cx="7886700" cy="1280578"/>
          </a:xfrm>
        </p:spPr>
        <p:txBody>
          <a:bodyPr>
            <a:normAutofit fontScale="90000"/>
          </a:bodyPr>
          <a:lstStyle/>
          <a:p>
            <a:r>
              <a:rPr lang="fr-FR" dirty="0"/>
              <a:t>Planning de l’action juridique contre EDF</a:t>
            </a:r>
          </a:p>
        </p:txBody>
      </p:sp>
      <p:sp>
        <p:nvSpPr>
          <p:cNvPr id="3" name="ZoneTexte 2"/>
          <p:cNvSpPr txBox="1"/>
          <p:nvPr/>
        </p:nvSpPr>
        <p:spPr>
          <a:xfrm>
            <a:off x="628650" y="2496638"/>
            <a:ext cx="7132320" cy="3000821"/>
          </a:xfrm>
          <a:prstGeom prst="rect">
            <a:avLst/>
          </a:prstGeom>
          <a:noFill/>
        </p:spPr>
        <p:txBody>
          <a:bodyPr wrap="square" rtlCol="0">
            <a:spAutoFit/>
          </a:bodyPr>
          <a:lstStyle/>
          <a:p>
            <a:r>
              <a:rPr lang="fr-FR" sz="1350" b="1" dirty="0"/>
              <a:t>Objectif</a:t>
            </a:r>
            <a:r>
              <a:rPr lang="fr-FR" sz="1350" dirty="0"/>
              <a:t>: déposer un recours début décembre 2023 </a:t>
            </a:r>
          </a:p>
          <a:p>
            <a:endParaRPr lang="fr-FR" sz="1350" dirty="0"/>
          </a:p>
          <a:p>
            <a:r>
              <a:rPr lang="fr-FR" sz="1350" b="1" dirty="0"/>
              <a:t>Financement</a:t>
            </a:r>
            <a:r>
              <a:rPr lang="fr-FR" sz="1350" dirty="0"/>
              <a:t>: levée de fonds participatifs à partir de septembre 2023</a:t>
            </a:r>
          </a:p>
          <a:p>
            <a:endParaRPr lang="fr-FR" sz="1350" dirty="0"/>
          </a:p>
          <a:p>
            <a:r>
              <a:rPr lang="fr-FR" sz="1350" b="1" dirty="0"/>
              <a:t>Constitution</a:t>
            </a:r>
            <a:r>
              <a:rPr lang="fr-FR" sz="1350" dirty="0"/>
              <a:t> </a:t>
            </a:r>
            <a:r>
              <a:rPr lang="fr-FR" sz="1350" b="1" dirty="0"/>
              <a:t>des parties civiles </a:t>
            </a:r>
            <a:r>
              <a:rPr lang="fr-FR" sz="1350" dirty="0"/>
              <a:t>: septembre –décembre 2023</a:t>
            </a:r>
          </a:p>
          <a:p>
            <a:endParaRPr lang="fr-FR" sz="1350" dirty="0"/>
          </a:p>
          <a:p>
            <a:r>
              <a:rPr lang="fr-FR" sz="1350" b="1" dirty="0"/>
              <a:t>Fédérer </a:t>
            </a:r>
            <a:r>
              <a:rPr lang="fr-FR" sz="1350" dirty="0"/>
              <a:t>: </a:t>
            </a:r>
          </a:p>
          <a:p>
            <a:r>
              <a:rPr lang="fr-FR" sz="1350" dirty="0"/>
              <a:t>-les communes de l’estuaire </a:t>
            </a:r>
          </a:p>
          <a:p>
            <a:r>
              <a:rPr lang="fr-FR" sz="1350" dirty="0"/>
              <a:t>-les associations</a:t>
            </a:r>
          </a:p>
          <a:p>
            <a:r>
              <a:rPr lang="fr-FR" sz="1350" dirty="0"/>
              <a:t>-les entreprises concernées</a:t>
            </a:r>
          </a:p>
          <a:p>
            <a:endParaRPr lang="fr-FR" sz="1350" dirty="0"/>
          </a:p>
          <a:p>
            <a:r>
              <a:rPr lang="fr-FR" sz="1350" b="1" dirty="0"/>
              <a:t>Conditions de la réussite</a:t>
            </a:r>
            <a:r>
              <a:rPr lang="fr-FR" sz="1350" dirty="0"/>
              <a:t>: l’union de toutes les forces, les moyens financiers suffisants, l’organisation dans la durée</a:t>
            </a:r>
          </a:p>
          <a:p>
            <a:endParaRPr lang="fr-FR" sz="1350" dirty="0"/>
          </a:p>
        </p:txBody>
      </p:sp>
      <p:pic>
        <p:nvPicPr>
          <p:cNvPr id="5" name="Image 4"/>
          <p:cNvPicPr>
            <a:picLocks noChangeAspect="1"/>
          </p:cNvPicPr>
          <p:nvPr/>
        </p:nvPicPr>
        <p:blipFill>
          <a:blip r:embed="rId2"/>
          <a:stretch>
            <a:fillRect/>
          </a:stretch>
        </p:blipFill>
        <p:spPr>
          <a:xfrm>
            <a:off x="3805781" y="252473"/>
            <a:ext cx="963588" cy="963588"/>
          </a:xfrm>
          <a:prstGeom prst="rect">
            <a:avLst/>
          </a:prstGeom>
        </p:spPr>
      </p:pic>
    </p:spTree>
    <p:extLst>
      <p:ext uri="{BB962C8B-B14F-4D97-AF65-F5344CB8AC3E}">
        <p14:creationId xmlns:p14="http://schemas.microsoft.com/office/powerpoint/2010/main" val="20321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Financement participatif-1.pdf" descr="Financement participatif-1.pdf"/>
          <p:cNvPicPr>
            <a:picLocks noChangeAspect="1"/>
          </p:cNvPicPr>
          <p:nvPr/>
        </p:nvPicPr>
        <p:blipFill>
          <a:blip r:embed="rId2"/>
          <a:stretch>
            <a:fillRect/>
          </a:stretch>
        </p:blipFill>
        <p:spPr>
          <a:xfrm>
            <a:off x="0" y="857250"/>
            <a:ext cx="9144001" cy="5143500"/>
          </a:xfrm>
          <a:prstGeom prst="rect">
            <a:avLst/>
          </a:prstGeom>
          <a:ln w="12700">
            <a:miter lim="400000"/>
          </a:ln>
        </p:spPr>
      </p:pic>
    </p:spTree>
    <p:extLst>
      <p:ext uri="{BB962C8B-B14F-4D97-AF65-F5344CB8AC3E}">
        <p14:creationId xmlns:p14="http://schemas.microsoft.com/office/powerpoint/2010/main" val="2772242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Financement participatif-2.pdf" descr="Financement participatif-2.pdf"/>
          <p:cNvPicPr>
            <a:picLocks noChangeAspect="1"/>
          </p:cNvPicPr>
          <p:nvPr/>
        </p:nvPicPr>
        <p:blipFill>
          <a:blip r:embed="rId2"/>
          <a:stretch>
            <a:fillRect/>
          </a:stretch>
        </p:blipFill>
        <p:spPr>
          <a:xfrm>
            <a:off x="-1" y="857250"/>
            <a:ext cx="9144001" cy="5143500"/>
          </a:xfrm>
          <a:prstGeom prst="rect">
            <a:avLst/>
          </a:prstGeom>
          <a:ln w="12700">
            <a:miter lim="400000"/>
          </a:ln>
        </p:spPr>
      </p:pic>
    </p:spTree>
    <p:extLst>
      <p:ext uri="{BB962C8B-B14F-4D97-AF65-F5344CB8AC3E}">
        <p14:creationId xmlns:p14="http://schemas.microsoft.com/office/powerpoint/2010/main" val="2638034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eau, capture d’écran, lac&#10;&#10;Description générée automatiquement">
            <a:extLst>
              <a:ext uri="{FF2B5EF4-FFF2-40B4-BE49-F238E27FC236}">
                <a16:creationId xmlns:a16="http://schemas.microsoft.com/office/drawing/2014/main" id="{3173F050-7AC7-C7AA-5A5D-223D1B9D177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6832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456120" y="1604520"/>
            <a:ext cx="8225640" cy="48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799"/>
              </a:spcBef>
            </a:pPr>
            <a:endParaRPr lang="fr-FR" sz="1800" b="0" strike="noStrike" spc="-1" dirty="0">
              <a:latin typeface="Arial"/>
            </a:endParaRPr>
          </a:p>
          <a:p>
            <a:pPr>
              <a:lnSpc>
                <a:spcPct val="100000"/>
              </a:lnSpc>
              <a:spcBef>
                <a:spcPts val="799"/>
              </a:spcBef>
            </a:pPr>
            <a:endParaRPr lang="fr-FR" sz="1800" b="0" strike="noStrike" spc="-1" dirty="0">
              <a:latin typeface="Arial"/>
            </a:endParaRPr>
          </a:p>
          <a:p>
            <a:pPr>
              <a:lnSpc>
                <a:spcPct val="100000"/>
              </a:lnSpc>
              <a:spcBef>
                <a:spcPts val="799"/>
              </a:spcBef>
            </a:pPr>
            <a:endParaRPr lang="fr-FR" sz="2200" b="0" strike="noStrike" spc="-1" dirty="0">
              <a:latin typeface="Arial"/>
            </a:endParaRPr>
          </a:p>
          <a:p>
            <a:pPr marL="343080" indent="-338040">
              <a:lnSpc>
                <a:spcPct val="100000"/>
              </a:lnSpc>
              <a:spcBef>
                <a:spcPts val="799"/>
              </a:spcBef>
              <a:buClr>
                <a:srgbClr val="000000"/>
              </a:buClr>
              <a:buFont typeface="Arial"/>
              <a:buChar char="•"/>
            </a:pPr>
            <a:endParaRPr lang="fr-FR" sz="2200" b="1" spc="-1" dirty="0">
              <a:solidFill>
                <a:srgbClr val="000000"/>
              </a:solidFill>
              <a:latin typeface="Tahoma"/>
              <a:ea typeface="DejaVu Sans"/>
            </a:endParaRPr>
          </a:p>
          <a:p>
            <a:pPr marL="5040">
              <a:lnSpc>
                <a:spcPct val="100000"/>
              </a:lnSpc>
              <a:spcBef>
                <a:spcPts val="799"/>
              </a:spcBef>
              <a:buClr>
                <a:srgbClr val="000000"/>
              </a:buClr>
            </a:pPr>
            <a:r>
              <a:rPr lang="fr-FR" sz="2200" b="1" strike="noStrike" spc="-1" dirty="0">
                <a:solidFill>
                  <a:srgbClr val="000000"/>
                </a:solidFill>
                <a:latin typeface="Tahoma"/>
                <a:ea typeface="DejaVu Sans"/>
              </a:rPr>
              <a:t> </a:t>
            </a:r>
          </a:p>
          <a:p>
            <a:pPr marL="343080" indent="-338040">
              <a:lnSpc>
                <a:spcPct val="100000"/>
              </a:lnSpc>
              <a:spcBef>
                <a:spcPts val="799"/>
              </a:spcBef>
              <a:buClr>
                <a:srgbClr val="000000"/>
              </a:buClr>
              <a:buFont typeface="Arial"/>
              <a:buChar char="•"/>
            </a:pPr>
            <a:endParaRPr lang="fr-FR" sz="2200" b="0" strike="noStrike" spc="-1" dirty="0">
              <a:latin typeface="Arial"/>
            </a:endParaRPr>
          </a:p>
          <a:p>
            <a:pPr>
              <a:lnSpc>
                <a:spcPct val="100000"/>
              </a:lnSpc>
              <a:spcBef>
                <a:spcPts val="799"/>
              </a:spcBef>
            </a:pPr>
            <a:endParaRPr lang="fr-FR" sz="2200" b="0" strike="noStrike" spc="-1" dirty="0">
              <a:latin typeface="Arial"/>
            </a:endParaRPr>
          </a:p>
          <a:p>
            <a:pPr>
              <a:lnSpc>
                <a:spcPct val="100000"/>
              </a:lnSpc>
              <a:spcBef>
                <a:spcPts val="159"/>
              </a:spcBef>
            </a:pPr>
            <a:endParaRPr lang="fr-FR" sz="2200" b="0" strike="noStrike" spc="-1" dirty="0">
              <a:latin typeface="Arial"/>
            </a:endParaRPr>
          </a:p>
          <a:p>
            <a:pPr>
              <a:lnSpc>
                <a:spcPct val="100000"/>
              </a:lnSpc>
              <a:spcBef>
                <a:spcPts val="799"/>
              </a:spcBef>
            </a:pPr>
            <a:endParaRPr lang="fr-FR" sz="2200" b="0" strike="noStrike" spc="-1" dirty="0">
              <a:latin typeface="Arial"/>
            </a:endParaRPr>
          </a:p>
        </p:txBody>
      </p:sp>
      <p:sp>
        <p:nvSpPr>
          <p:cNvPr id="247" name="CustomShape 2"/>
          <p:cNvSpPr/>
          <p:nvPr/>
        </p:nvSpPr>
        <p:spPr>
          <a:xfrm>
            <a:off x="8058240" y="6288120"/>
            <a:ext cx="511560" cy="36000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248" name="CustomShape 3"/>
          <p:cNvSpPr/>
          <p:nvPr/>
        </p:nvSpPr>
        <p:spPr>
          <a:xfrm>
            <a:off x="457200" y="1571863"/>
            <a:ext cx="8225640" cy="64124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3600" b="1" strike="noStrike" spc="-1" dirty="0">
                <a:solidFill>
                  <a:srgbClr val="000000"/>
                </a:solidFill>
                <a:latin typeface="Tahoma"/>
                <a:ea typeface="DejaVu Sans"/>
              </a:rPr>
              <a:t>Nos activités sur cette période</a:t>
            </a:r>
            <a:endParaRPr lang="fr-FR" sz="3600" b="0" strike="noStrike" spc="-1" dirty="0">
              <a:latin typeface="Arial"/>
            </a:endParaRPr>
          </a:p>
        </p:txBody>
      </p:sp>
      <p:sp>
        <p:nvSpPr>
          <p:cNvPr id="249" name="CustomShape 4"/>
          <p:cNvSpPr/>
          <p:nvPr/>
        </p:nvSpPr>
        <p:spPr>
          <a:xfrm>
            <a:off x="874817" y="1736743"/>
            <a:ext cx="7694983" cy="487872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marL="432000" indent="-320400">
              <a:lnSpc>
                <a:spcPct val="100000"/>
              </a:lnSpc>
              <a:spcBef>
                <a:spcPts val="1417"/>
              </a:spcBef>
              <a:buClr>
                <a:srgbClr val="000000"/>
              </a:buClr>
              <a:buSzPct val="45000"/>
              <a:buFont typeface="Wingdings" charset="2"/>
              <a:buChar char=""/>
            </a:pPr>
            <a:endParaRPr lang="fr-FR" sz="2200" b="1" strike="noStrike" spc="-1" dirty="0">
              <a:solidFill>
                <a:srgbClr val="000000"/>
              </a:solidFill>
              <a:latin typeface="Tahoma"/>
              <a:ea typeface="DejaVu Sans"/>
            </a:endParaRPr>
          </a:p>
          <a:p>
            <a:pPr marL="432000" indent="-320400">
              <a:lnSpc>
                <a:spcPct val="100000"/>
              </a:lnSpc>
              <a:spcBef>
                <a:spcPts val="1417"/>
              </a:spcBef>
              <a:buClr>
                <a:srgbClr val="000000"/>
              </a:buClr>
              <a:buSzPct val="45000"/>
              <a:buFont typeface="Wingdings" charset="2"/>
              <a:buChar char=""/>
            </a:pPr>
            <a:endParaRPr lang="fr-FR" sz="2200" b="1" strike="noStrike" spc="-1" dirty="0">
              <a:solidFill>
                <a:srgbClr val="000000"/>
              </a:solidFill>
              <a:latin typeface="Tahoma"/>
              <a:ea typeface="DejaVu Sans"/>
            </a:endParaRPr>
          </a:p>
          <a:p>
            <a:pPr marL="432000" indent="-320400">
              <a:lnSpc>
                <a:spcPct val="100000"/>
              </a:lnSpc>
              <a:spcBef>
                <a:spcPts val="1417"/>
              </a:spcBef>
              <a:buClr>
                <a:srgbClr val="000000"/>
              </a:buClr>
              <a:buSzPct val="45000"/>
              <a:buFont typeface="Wingdings" charset="2"/>
              <a:buChar char=""/>
            </a:pPr>
            <a:r>
              <a:rPr lang="fr-FR" sz="2200" b="1" strike="noStrike" spc="-1" dirty="0">
                <a:solidFill>
                  <a:srgbClr val="000000"/>
                </a:solidFill>
                <a:latin typeface="Tahoma"/>
                <a:ea typeface="DejaVu Sans"/>
              </a:rPr>
              <a:t>Les Réunions mensuelles du Conseil d’Administration</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Les réunions des différentes commissions (administrative, communication, juridique, techniques….)</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Gestion de nos différents sites (Internet, Facebook)</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Rédaction du Fil de la Rance</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Participations aux réunions externes (AG d’associations, APM, CŒUR EMERAUDE, PNR)</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Participation aux travaux de la commission Estuaire animée par Henri THEBAULT</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COPIL du plan quinquennal de gestion des  sédiments de la Rance  piloté par l’Etablissement Public Territorial de Bassin Rance, Frémur, Baie de Beaussais</a:t>
            </a:r>
          </a:p>
          <a:p>
            <a:pPr marL="432000" indent="-320400">
              <a:lnSpc>
                <a:spcPct val="100000"/>
              </a:lnSpc>
              <a:spcBef>
                <a:spcPts val="1417"/>
              </a:spcBef>
              <a:buClr>
                <a:srgbClr val="000000"/>
              </a:buClr>
              <a:buSzPct val="45000"/>
              <a:buFont typeface="Wingdings" charset="2"/>
              <a:buChar char=""/>
            </a:pPr>
            <a:r>
              <a:rPr lang="fr-FR" sz="2200" b="1" spc="-1" dirty="0">
                <a:solidFill>
                  <a:srgbClr val="000000"/>
                </a:solidFill>
                <a:latin typeface="Tahoma"/>
                <a:ea typeface="DejaVu Sans"/>
              </a:rPr>
              <a:t>Restitution des travaux du conseil Scientifique</a:t>
            </a:r>
          </a:p>
        </p:txBody>
      </p:sp>
      <p:pic>
        <p:nvPicPr>
          <p:cNvPr id="2" name="Image 1">
            <a:extLst>
              <a:ext uri="{FF2B5EF4-FFF2-40B4-BE49-F238E27FC236}">
                <a16:creationId xmlns:a16="http://schemas.microsoft.com/office/drawing/2014/main" id="{24A1D3F3-B04C-6DCB-25B9-AC1FD0D8C0A0}"/>
              </a:ext>
            </a:extLst>
          </p:cNvPr>
          <p:cNvPicPr>
            <a:picLocks noChangeAspect="1"/>
          </p:cNvPicPr>
          <p:nvPr/>
        </p:nvPicPr>
        <p:blipFill>
          <a:blip r:embed="rId2"/>
          <a:stretch>
            <a:fillRect/>
          </a:stretch>
        </p:blipFill>
        <p:spPr>
          <a:xfrm>
            <a:off x="3762635" y="265032"/>
            <a:ext cx="1274174" cy="1274174"/>
          </a:xfrm>
          <a:prstGeom prst="rect">
            <a:avLst/>
          </a:prstGeom>
        </p:spPr>
      </p:pic>
    </p:spTree>
    <p:extLst>
      <p:ext uri="{BB962C8B-B14F-4D97-AF65-F5344CB8AC3E}">
        <p14:creationId xmlns:p14="http://schemas.microsoft.com/office/powerpoint/2010/main" val="127756333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4.png" descr="4.png"/>
          <p:cNvPicPr>
            <a:picLocks noChangeAspect="1"/>
          </p:cNvPicPr>
          <p:nvPr/>
        </p:nvPicPr>
        <p:blipFill>
          <a:blip r:embed="rId2"/>
          <a:stretch>
            <a:fillRect/>
          </a:stretch>
        </p:blipFill>
        <p:spPr>
          <a:xfrm>
            <a:off x="-1" y="857249"/>
            <a:ext cx="9144001" cy="5143501"/>
          </a:xfrm>
          <a:prstGeom prst="rect">
            <a:avLst/>
          </a:prstGeom>
          <a:ln w="12700">
            <a:miter lim="400000"/>
          </a:ln>
        </p:spPr>
      </p:pic>
    </p:spTree>
    <p:extLst>
      <p:ext uri="{BB962C8B-B14F-4D97-AF65-F5344CB8AC3E}">
        <p14:creationId xmlns:p14="http://schemas.microsoft.com/office/powerpoint/2010/main" val="2858064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re 2"/>
          <p:cNvSpPr txBox="1">
            <a:spLocks noGrp="1"/>
          </p:cNvSpPr>
          <p:nvPr>
            <p:ph type="title"/>
          </p:nvPr>
        </p:nvSpPr>
        <p:spPr>
          <a:prstGeom prst="rect">
            <a:avLst/>
          </a:prstGeom>
        </p:spPr>
        <p:txBody>
          <a:bodyPr/>
          <a:lstStyle/>
          <a:p>
            <a:r>
              <a:t>QUESTIONS </a:t>
            </a:r>
          </a:p>
        </p:txBody>
      </p:sp>
      <p:pic>
        <p:nvPicPr>
          <p:cNvPr id="118" name="Espace réservé du contenu 5" descr="Espace réservé du contenu 5"/>
          <p:cNvPicPr>
            <a:picLocks noChangeAspect="1"/>
          </p:cNvPicPr>
          <p:nvPr/>
        </p:nvPicPr>
        <p:blipFill>
          <a:blip r:embed="rId2"/>
          <a:stretch>
            <a:fillRect/>
          </a:stretch>
        </p:blipFill>
        <p:spPr>
          <a:xfrm>
            <a:off x="2309017" y="1600200"/>
            <a:ext cx="4525964" cy="4525963"/>
          </a:xfrm>
          <a:prstGeom prst="rect">
            <a:avLst/>
          </a:prstGeom>
          <a:ln w="12700">
            <a:miter lim="400000"/>
          </a:ln>
        </p:spPr>
      </p:pic>
    </p:spTree>
    <p:extLst>
      <p:ext uri="{BB962C8B-B14F-4D97-AF65-F5344CB8AC3E}">
        <p14:creationId xmlns:p14="http://schemas.microsoft.com/office/powerpoint/2010/main" val="3494564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bâtiment, extérieur, personne, terrain&#10;&#10;Description générée automatiquement">
            <a:extLst>
              <a:ext uri="{FF2B5EF4-FFF2-40B4-BE49-F238E27FC236}">
                <a16:creationId xmlns:a16="http://schemas.microsoft.com/office/drawing/2014/main" id="{D7D08D6D-3936-6D72-FD76-D2D9D5A43EEB}"/>
              </a:ext>
            </a:extLst>
          </p:cNvPr>
          <p:cNvPicPr>
            <a:picLocks noChangeAspect="1"/>
          </p:cNvPicPr>
          <p:nvPr/>
        </p:nvPicPr>
        <p:blipFill>
          <a:blip r:embed="rId2"/>
          <a:stretch>
            <a:fillRect/>
          </a:stretch>
        </p:blipFill>
        <p:spPr>
          <a:xfrm>
            <a:off x="0" y="0"/>
            <a:ext cx="9144000" cy="6858000"/>
          </a:xfrm>
          <a:prstGeom prst="rect">
            <a:avLst/>
          </a:prstGeom>
        </p:spPr>
      </p:pic>
      <p:sp>
        <p:nvSpPr>
          <p:cNvPr id="6" name="Titre 5">
            <a:extLst>
              <a:ext uri="{FF2B5EF4-FFF2-40B4-BE49-F238E27FC236}">
                <a16:creationId xmlns:a16="http://schemas.microsoft.com/office/drawing/2014/main" id="{460078A5-8CB1-CC4D-7FC3-74EBAEAD9195}"/>
              </a:ext>
            </a:extLst>
          </p:cNvPr>
          <p:cNvSpPr>
            <a:spLocks noGrp="1"/>
          </p:cNvSpPr>
          <p:nvPr>
            <p:ph type="title"/>
          </p:nvPr>
        </p:nvSpPr>
        <p:spPr/>
        <p:txBody>
          <a:bodyPr>
            <a:noAutofit/>
          </a:bodyPr>
          <a:lstStyle/>
          <a:p>
            <a:r>
              <a:rPr lang="fr-FR" sz="3600" dirty="0">
                <a:solidFill>
                  <a:schemeClr val="bg1"/>
                </a:solidFill>
              </a:rPr>
              <a:t>L’ASSOCIATION « Collectif  des maires des communes des Bords de Rance »</a:t>
            </a:r>
          </a:p>
        </p:txBody>
      </p:sp>
      <p:sp>
        <p:nvSpPr>
          <p:cNvPr id="2" name="ZoneTexte 1">
            <a:extLst>
              <a:ext uri="{FF2B5EF4-FFF2-40B4-BE49-F238E27FC236}">
                <a16:creationId xmlns:a16="http://schemas.microsoft.com/office/drawing/2014/main" id="{AF0B9B88-6B64-C705-0677-D693D807BEC0}"/>
              </a:ext>
            </a:extLst>
          </p:cNvPr>
          <p:cNvSpPr txBox="1"/>
          <p:nvPr/>
        </p:nvSpPr>
        <p:spPr>
          <a:xfrm>
            <a:off x="0" y="5373511"/>
            <a:ext cx="8929744" cy="1569660"/>
          </a:xfrm>
          <a:prstGeom prst="rect">
            <a:avLst/>
          </a:prstGeom>
          <a:noFill/>
        </p:spPr>
        <p:txBody>
          <a:bodyPr wrap="square" rtlCol="0">
            <a:spAutoFit/>
          </a:bodyPr>
          <a:lstStyle/>
          <a:p>
            <a:pPr algn="ctr"/>
            <a:r>
              <a:rPr lang="fr-FR" sz="3200" b="1" dirty="0">
                <a:solidFill>
                  <a:schemeClr val="tx1">
                    <a:lumMod val="95000"/>
                    <a:lumOff val="5000"/>
                  </a:schemeClr>
                </a:solidFill>
              </a:rPr>
              <a:t>M.</a:t>
            </a:r>
            <a:r>
              <a:rPr lang="fr-FR" sz="3200" b="1">
                <a:solidFill>
                  <a:schemeClr val="tx1">
                    <a:lumMod val="95000"/>
                    <a:lumOff val="5000"/>
                  </a:schemeClr>
                </a:solidFill>
              </a:rPr>
              <a:t>DAVID BOIXIÈRE </a:t>
            </a:r>
            <a:endParaRPr lang="fr-FR" sz="3200" b="1" dirty="0">
              <a:solidFill>
                <a:schemeClr val="tx1">
                  <a:lumMod val="95000"/>
                  <a:lumOff val="5000"/>
                </a:schemeClr>
              </a:solidFill>
            </a:endParaRPr>
          </a:p>
          <a:p>
            <a:pPr algn="ctr"/>
            <a:r>
              <a:rPr lang="fr-FR" sz="3200" b="1" dirty="0">
                <a:solidFill>
                  <a:schemeClr val="tx1">
                    <a:lumMod val="95000"/>
                    <a:lumOff val="5000"/>
                  </a:schemeClr>
                </a:solidFill>
              </a:rPr>
              <a:t>Maire de PLEUDIHEN</a:t>
            </a:r>
          </a:p>
          <a:p>
            <a:pPr algn="ctr"/>
            <a:r>
              <a:rPr lang="fr-FR" sz="3200" b="1" dirty="0">
                <a:solidFill>
                  <a:schemeClr val="tx1">
                    <a:lumMod val="95000"/>
                    <a:lumOff val="5000"/>
                  </a:schemeClr>
                </a:solidFill>
              </a:rPr>
              <a:t>Président de l’Association </a:t>
            </a:r>
          </a:p>
        </p:txBody>
      </p:sp>
    </p:spTree>
    <p:extLst>
      <p:ext uri="{BB962C8B-B14F-4D97-AF65-F5344CB8AC3E}">
        <p14:creationId xmlns:p14="http://schemas.microsoft.com/office/powerpoint/2010/main" val="3861533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 2" descr="Image 2"/>
          <p:cNvPicPr>
            <a:picLocks noChangeAspect="1"/>
          </p:cNvPicPr>
          <p:nvPr/>
        </p:nvPicPr>
        <p:blipFill>
          <a:blip r:embed="rId2"/>
          <a:stretch>
            <a:fillRect/>
          </a:stretch>
        </p:blipFill>
        <p:spPr>
          <a:xfrm>
            <a:off x="870190" y="1276634"/>
            <a:ext cx="7133943" cy="5236902"/>
          </a:xfrm>
          <a:prstGeom prst="rect">
            <a:avLst/>
          </a:prstGeom>
          <a:ln w="12700">
            <a:miter lim="400000"/>
          </a:ln>
        </p:spPr>
      </p:pic>
      <p:sp>
        <p:nvSpPr>
          <p:cNvPr id="122" name="ZoneTexte 1"/>
          <p:cNvSpPr txBox="1"/>
          <p:nvPr/>
        </p:nvSpPr>
        <p:spPr>
          <a:xfrm>
            <a:off x="697073" y="6513534"/>
            <a:ext cx="440233"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MD</a:t>
            </a:r>
          </a:p>
        </p:txBody>
      </p:sp>
      <p:sp>
        <p:nvSpPr>
          <p:cNvPr id="123" name="ZoneTexte 6"/>
          <p:cNvSpPr txBox="1"/>
          <p:nvPr/>
        </p:nvSpPr>
        <p:spPr>
          <a:xfrm>
            <a:off x="1221576" y="893378"/>
            <a:ext cx="7077921"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r>
              <a:t>  </a:t>
            </a:r>
          </a:p>
        </p:txBody>
      </p:sp>
      <p:pic>
        <p:nvPicPr>
          <p:cNvPr id="5" name="Image 4">
            <a:extLst>
              <a:ext uri="{FF2B5EF4-FFF2-40B4-BE49-F238E27FC236}">
                <a16:creationId xmlns:a16="http://schemas.microsoft.com/office/drawing/2014/main" id="{6C0E02BD-8805-5B18-B632-B104CD80DDA2}"/>
              </a:ext>
            </a:extLst>
          </p:cNvPr>
          <p:cNvPicPr>
            <a:picLocks noChangeAspect="1"/>
          </p:cNvPicPr>
          <p:nvPr/>
        </p:nvPicPr>
        <p:blipFill>
          <a:blip r:embed="rId3"/>
          <a:stretch>
            <a:fillRect/>
          </a:stretch>
        </p:blipFill>
        <p:spPr>
          <a:xfrm>
            <a:off x="7538933" y="5581366"/>
            <a:ext cx="1276634" cy="1276634"/>
          </a:xfrm>
          <a:prstGeom prst="rect">
            <a:avLst/>
          </a:prstGeom>
        </p:spPr>
      </p:pic>
    </p:spTree>
    <p:extLst>
      <p:ext uri="{BB962C8B-B14F-4D97-AF65-F5344CB8AC3E}">
        <p14:creationId xmlns:p14="http://schemas.microsoft.com/office/powerpoint/2010/main" val="128496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32256-994C-00EC-1006-C19BFFCAE9A6}"/>
              </a:ext>
            </a:extLst>
          </p:cNvPr>
          <p:cNvSpPr>
            <a:spLocks noGrp="1"/>
          </p:cNvSpPr>
          <p:nvPr>
            <p:ph type="title"/>
          </p:nvPr>
        </p:nvSpPr>
        <p:spPr>
          <a:xfrm>
            <a:off x="360759" y="3752849"/>
            <a:ext cx="2468166" cy="2452687"/>
          </a:xfrm>
        </p:spPr>
        <p:txBody>
          <a:bodyPr anchor="ctr">
            <a:normAutofit/>
          </a:bodyPr>
          <a:lstStyle/>
          <a:p>
            <a:r>
              <a:rPr lang="fr-FR" sz="3100" dirty="0"/>
              <a:t>Les marches</a:t>
            </a:r>
          </a:p>
        </p:txBody>
      </p:sp>
      <p:pic>
        <p:nvPicPr>
          <p:cNvPr id="5" name="Image 4" descr="Une image contenant texte, extérieur, ciel, route&#10;&#10;Description générée automatiquement">
            <a:extLst>
              <a:ext uri="{FF2B5EF4-FFF2-40B4-BE49-F238E27FC236}">
                <a16:creationId xmlns:a16="http://schemas.microsoft.com/office/drawing/2014/main" id="{03263967-8C8A-6985-3E6B-7AA92752D9C9}"/>
              </a:ext>
            </a:extLst>
          </p:cNvPr>
          <p:cNvPicPr>
            <a:picLocks noChangeAspect="1"/>
          </p:cNvPicPr>
          <p:nvPr/>
        </p:nvPicPr>
        <p:blipFill rotWithShape="1">
          <a:blip r:embed="rId2"/>
          <a:srcRect t="9175" b="3671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D15D7577-4931-75A2-67AD-2EC0CE5CF83A}"/>
              </a:ext>
            </a:extLst>
          </p:cNvPr>
          <p:cNvSpPr>
            <a:spLocks noGrp="1"/>
          </p:cNvSpPr>
          <p:nvPr>
            <p:ph idx="1"/>
          </p:nvPr>
        </p:nvSpPr>
        <p:spPr>
          <a:xfrm>
            <a:off x="3167986" y="3752850"/>
            <a:ext cx="5614060" cy="2452687"/>
          </a:xfrm>
        </p:spPr>
        <p:txBody>
          <a:bodyPr anchor="ctr">
            <a:normAutofit/>
          </a:bodyPr>
          <a:lstStyle/>
          <a:p>
            <a:pPr marL="0" indent="0">
              <a:buNone/>
            </a:pPr>
            <a:endParaRPr lang="fr-FR" sz="1600" dirty="0"/>
          </a:p>
          <a:p>
            <a:r>
              <a:rPr lang="fr-FR" sz="2000" b="1" dirty="0"/>
              <a:t>7 juillet 2022		LE MINIHIC sur RANCE</a:t>
            </a:r>
          </a:p>
          <a:p>
            <a:r>
              <a:rPr lang="fr-FR" sz="2000" b="1" dirty="0"/>
              <a:t>1</a:t>
            </a:r>
            <a:r>
              <a:rPr lang="fr-FR" sz="2000" b="1" baseline="30000" dirty="0"/>
              <a:t>er</a:t>
            </a:r>
            <a:r>
              <a:rPr lang="fr-FR" sz="2000" b="1" dirty="0"/>
              <a:t> octobre 2022		DINAN</a:t>
            </a:r>
          </a:p>
        </p:txBody>
      </p:sp>
    </p:spTree>
    <p:extLst>
      <p:ext uri="{BB962C8B-B14F-4D97-AF65-F5344CB8AC3E}">
        <p14:creationId xmlns:p14="http://schemas.microsoft.com/office/powerpoint/2010/main" val="17959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0BD4C-CC5B-98FF-0E47-A705DE866F93}"/>
              </a:ext>
            </a:extLst>
          </p:cNvPr>
          <p:cNvSpPr>
            <a:spLocks noGrp="1"/>
          </p:cNvSpPr>
          <p:nvPr>
            <p:ph type="title"/>
          </p:nvPr>
        </p:nvSpPr>
        <p:spPr>
          <a:xfrm>
            <a:off x="457199" y="274638"/>
            <a:ext cx="8573911" cy="2739494"/>
          </a:xfrm>
        </p:spPr>
        <p:txBody>
          <a:bodyPr>
            <a:normAutofit/>
          </a:bodyPr>
          <a:lstStyle/>
          <a:p>
            <a:r>
              <a:rPr lang="fr-FR" sz="3200" dirty="0"/>
              <a:t>La pétition initiée lors de la réunion publique du 08/11/2021 a été remise à Monsieur LOAEC, directeur de L’Usine Marémotrice de la Rance le 23 novembre 2022</a:t>
            </a:r>
          </a:p>
        </p:txBody>
      </p:sp>
      <p:pic>
        <p:nvPicPr>
          <p:cNvPr id="5" name="Espace réservé du contenu 4" descr="Une image contenant bâtiment, Police, mur, brique&#10;&#10;Description générée automatiquement">
            <a:extLst>
              <a:ext uri="{FF2B5EF4-FFF2-40B4-BE49-F238E27FC236}">
                <a16:creationId xmlns:a16="http://schemas.microsoft.com/office/drawing/2014/main" id="{7CF53ADA-A3F0-EB19-B1A2-B36D722C1A2F}"/>
              </a:ext>
            </a:extLst>
          </p:cNvPr>
          <p:cNvPicPr>
            <a:picLocks noGrp="1" noChangeAspect="1"/>
          </p:cNvPicPr>
          <p:nvPr>
            <p:ph idx="1"/>
          </p:nvPr>
        </p:nvPicPr>
        <p:blipFill>
          <a:blip r:embed="rId2"/>
          <a:stretch>
            <a:fillRect/>
          </a:stretch>
        </p:blipFill>
        <p:spPr>
          <a:xfrm>
            <a:off x="914401" y="3014132"/>
            <a:ext cx="7428088" cy="3843867"/>
          </a:xfrm>
        </p:spPr>
      </p:pic>
      <p:sp>
        <p:nvSpPr>
          <p:cNvPr id="6" name="ZoneTexte 5">
            <a:extLst>
              <a:ext uri="{FF2B5EF4-FFF2-40B4-BE49-F238E27FC236}">
                <a16:creationId xmlns:a16="http://schemas.microsoft.com/office/drawing/2014/main" id="{9A57A270-8DA3-1E98-C010-82183703F3A3}"/>
              </a:ext>
            </a:extLst>
          </p:cNvPr>
          <p:cNvSpPr txBox="1"/>
          <p:nvPr/>
        </p:nvSpPr>
        <p:spPr>
          <a:xfrm>
            <a:off x="2901244" y="5983111"/>
            <a:ext cx="4210756" cy="769441"/>
          </a:xfrm>
          <a:prstGeom prst="rect">
            <a:avLst/>
          </a:prstGeom>
          <a:noFill/>
        </p:spPr>
        <p:txBody>
          <a:bodyPr wrap="square" rtlCol="0">
            <a:spAutoFit/>
          </a:bodyPr>
          <a:lstStyle/>
          <a:p>
            <a:r>
              <a:rPr lang="fr-FR" sz="4400" dirty="0">
                <a:solidFill>
                  <a:srgbClr val="92D050"/>
                </a:solidFill>
              </a:rPr>
              <a:t>1 289 Signataires </a:t>
            </a:r>
          </a:p>
        </p:txBody>
      </p:sp>
    </p:spTree>
    <p:extLst>
      <p:ext uri="{BB962C8B-B14F-4D97-AF65-F5344CB8AC3E}">
        <p14:creationId xmlns:p14="http://schemas.microsoft.com/office/powerpoint/2010/main" val="366388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67452-BECE-6A91-7983-3ADDB0AB6A56}"/>
              </a:ext>
            </a:extLst>
          </p:cNvPr>
          <p:cNvSpPr>
            <a:spLocks noGrp="1"/>
          </p:cNvSpPr>
          <p:nvPr>
            <p:ph type="title"/>
          </p:nvPr>
        </p:nvSpPr>
        <p:spPr/>
        <p:txBody>
          <a:bodyPr>
            <a:normAutofit fontScale="90000"/>
          </a:bodyPr>
          <a:lstStyle/>
          <a:p>
            <a:r>
              <a:rPr lang="fr-FR" dirty="0"/>
              <a:t>MANIFESTATION du 26 NOVEMBRE 2022 au BARRAGE de la RANCE</a:t>
            </a:r>
          </a:p>
        </p:txBody>
      </p:sp>
      <p:pic>
        <p:nvPicPr>
          <p:cNvPr id="5" name="Espace réservé du contenu 4" descr="Une image contenant plein air, habits, chaussures, jeans&#10;&#10;Description générée automatiquement">
            <a:extLst>
              <a:ext uri="{FF2B5EF4-FFF2-40B4-BE49-F238E27FC236}">
                <a16:creationId xmlns:a16="http://schemas.microsoft.com/office/drawing/2014/main" id="{BE277F33-0710-1E35-6502-C5276E6D2336}"/>
              </a:ext>
            </a:extLst>
          </p:cNvPr>
          <p:cNvPicPr>
            <a:picLocks noGrp="1" noChangeAspect="1"/>
          </p:cNvPicPr>
          <p:nvPr>
            <p:ph idx="1"/>
          </p:nvPr>
        </p:nvPicPr>
        <p:blipFill>
          <a:blip r:embed="rId2"/>
          <a:stretch>
            <a:fillRect/>
          </a:stretch>
        </p:blipFill>
        <p:spPr>
          <a:xfrm>
            <a:off x="457201" y="1600200"/>
            <a:ext cx="8229600" cy="5349082"/>
          </a:xfrm>
        </p:spPr>
      </p:pic>
    </p:spTree>
    <p:extLst>
      <p:ext uri="{BB962C8B-B14F-4D97-AF65-F5344CB8AC3E}">
        <p14:creationId xmlns:p14="http://schemas.microsoft.com/office/powerpoint/2010/main" val="41427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habits, bannière, drapeau&#10;&#10;Description générée automatiquement">
            <a:extLst>
              <a:ext uri="{FF2B5EF4-FFF2-40B4-BE49-F238E27FC236}">
                <a16:creationId xmlns:a16="http://schemas.microsoft.com/office/drawing/2014/main" id="{841F7DA5-13F9-A73B-FFF8-15FF8329222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0270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D1A75-0F9C-1368-6AC6-1A28040FACE2}"/>
              </a:ext>
            </a:extLst>
          </p:cNvPr>
          <p:cNvSpPr>
            <a:spLocks noGrp="1"/>
          </p:cNvSpPr>
          <p:nvPr>
            <p:ph type="title"/>
          </p:nvPr>
        </p:nvSpPr>
        <p:spPr/>
        <p:txBody>
          <a:bodyPr/>
          <a:lstStyle/>
          <a:p>
            <a:r>
              <a:rPr lang="fr-FR" dirty="0"/>
              <a:t>Le COLLECTIF des ENVASÉS</a:t>
            </a:r>
          </a:p>
        </p:txBody>
      </p:sp>
      <p:pic>
        <p:nvPicPr>
          <p:cNvPr id="7" name="Espace réservé du contenu 6" descr="Une image contenant plein air, arbre, ciel, drapeau&#10;&#10;Description générée automatiquement">
            <a:extLst>
              <a:ext uri="{FF2B5EF4-FFF2-40B4-BE49-F238E27FC236}">
                <a16:creationId xmlns:a16="http://schemas.microsoft.com/office/drawing/2014/main" id="{C8D667CA-5A1E-41C7-DACD-1AA326DB7B14}"/>
              </a:ext>
            </a:extLst>
          </p:cNvPr>
          <p:cNvPicPr>
            <a:picLocks noGrp="1" noChangeAspect="1"/>
          </p:cNvPicPr>
          <p:nvPr>
            <p:ph idx="1"/>
          </p:nvPr>
        </p:nvPicPr>
        <p:blipFill>
          <a:blip r:embed="rId2"/>
          <a:stretch>
            <a:fillRect/>
          </a:stretch>
        </p:blipFill>
        <p:spPr>
          <a:xfrm>
            <a:off x="457200" y="1600200"/>
            <a:ext cx="8229600" cy="4999324"/>
          </a:xfrm>
        </p:spPr>
      </p:pic>
    </p:spTree>
    <p:extLst>
      <p:ext uri="{BB962C8B-B14F-4D97-AF65-F5344CB8AC3E}">
        <p14:creationId xmlns:p14="http://schemas.microsoft.com/office/powerpoint/2010/main" val="14651136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7222</TotalTime>
  <Words>1648</Words>
  <Application>Microsoft Office PowerPoint</Application>
  <PresentationFormat>Affichage à l'écran (4:3)</PresentationFormat>
  <Paragraphs>297</Paragraphs>
  <Slides>43</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Calibri</vt:lpstr>
      <vt:lpstr>Calibri, serif</vt:lpstr>
      <vt:lpstr>Tahoma</vt:lpstr>
      <vt:lpstr>Wingdings</vt:lpstr>
      <vt:lpstr>Thème Office</vt:lpstr>
      <vt:lpstr>   Assemblée Générale  1er JUILLET 2022 au 31 AOÛT 2023</vt:lpstr>
      <vt:lpstr>Présentation PowerPoint</vt:lpstr>
      <vt:lpstr>Présentation PowerPoint</vt:lpstr>
      <vt:lpstr>Présentation PowerPoint</vt:lpstr>
      <vt:lpstr>Les marches</vt:lpstr>
      <vt:lpstr>La pétition initiée lors de la réunion publique du 08/11/2021 a été remise à Monsieur LOAEC, directeur de L’Usine Marémotrice de la Rance le 23 novembre 2022</vt:lpstr>
      <vt:lpstr>MANIFESTATION du 26 NOVEMBRE 2022 au BARRAGE de la RANCE</vt:lpstr>
      <vt:lpstr>Présentation PowerPoint</vt:lpstr>
      <vt:lpstr>Le COLLECTIF des ENVASÉS</vt:lpstr>
      <vt:lpstr>Participations aux festivités locales  </vt:lpstr>
      <vt:lpstr>www.rance-environnement.net/ www.facebook.com/RanceEnvironnement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Plan quinquennal 2018/2023 et perspectives </vt:lpstr>
      <vt:lpstr>  10/2016 Courrier du ministère de l’environnement Objet : réflexion sur l’envasement de la Rance  05/2017 Rapport CGEDD – CGE Gestion sédimentaire de l’estuaire de la Rance</vt:lpstr>
      <vt:lpstr>PLAN QUINQUENNAL </vt:lpstr>
      <vt:lpstr>LES INTERVENANTS</vt:lpstr>
      <vt:lpstr>Plan quinquennal : l’heure du bilan (*) (*): commission estuaire</vt:lpstr>
      <vt:lpstr>Plan quinquennal : l’heure du bilan (*) (*): commission estuaire</vt:lpstr>
      <vt:lpstr>Plan quinquennal : l’heure du bilan (*) (*): commission estuaire</vt:lpstr>
      <vt:lpstr>Nos premières conclusions sur ce plan </vt:lpstr>
      <vt:lpstr>Un futur plan « pérenne » de cinq ans! … </vt:lpstr>
      <vt:lpstr>La position de Rance Environnement</vt:lpstr>
      <vt:lpstr>Action juridique</vt:lpstr>
      <vt:lpstr>Quels  objectifs ? Quelles cibles ?</vt:lpstr>
      <vt:lpstr>Première démarche juridique retenue</vt:lpstr>
      <vt:lpstr>Démarches juridiques contre l’Etat </vt:lpstr>
      <vt:lpstr>Planning de l’action juridique contre EDF</vt:lpstr>
      <vt:lpstr>Présentation PowerPoint</vt:lpstr>
      <vt:lpstr>Présentation PowerPoint</vt:lpstr>
      <vt:lpstr>Présentation PowerPoint</vt:lpstr>
      <vt:lpstr>Présentation PowerPoint</vt:lpstr>
      <vt:lpstr>QUESTIONS </vt:lpstr>
      <vt:lpstr>L’ASSOCIATION « Collectif  des maires des communes des Bords de Rance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gj commence plan conf + presentation</dc:title>
  <dc:creator>Godefroy</dc:creator>
  <cp:lastModifiedBy>Marc Wiedenhoff</cp:lastModifiedBy>
  <cp:revision>676</cp:revision>
  <cp:lastPrinted>2017-07-02T21:04:14Z</cp:lastPrinted>
  <dcterms:created xsi:type="dcterms:W3CDTF">2016-11-21T15:09:40Z</dcterms:created>
  <dcterms:modified xsi:type="dcterms:W3CDTF">2023-09-15T14:43:58Z</dcterms:modified>
</cp:coreProperties>
</file>